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5" r:id="rId12"/>
    <p:sldId id="266" r:id="rId13"/>
    <p:sldId id="268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44" y="-6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3FE2B-2ABF-472D-A2B6-1F62C0411D3A}" type="datetimeFigureOut">
              <a:rPr lang="cs-CZ" smtClean="0"/>
              <a:pPr/>
              <a:t>15.4.2013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40E05-0657-4A4E-9297-C5E8B864524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3FE2B-2ABF-472D-A2B6-1F62C0411D3A}" type="datetimeFigureOut">
              <a:rPr lang="cs-CZ" smtClean="0"/>
              <a:pPr/>
              <a:t>15.4.2013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40E05-0657-4A4E-9297-C5E8B864524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3FE2B-2ABF-472D-A2B6-1F62C0411D3A}" type="datetimeFigureOut">
              <a:rPr lang="cs-CZ" smtClean="0"/>
              <a:pPr/>
              <a:t>15.4.2013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40E05-0657-4A4E-9297-C5E8B864524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3FE2B-2ABF-472D-A2B6-1F62C0411D3A}" type="datetimeFigureOut">
              <a:rPr lang="cs-CZ" smtClean="0"/>
              <a:pPr/>
              <a:t>15.4.2013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40E05-0657-4A4E-9297-C5E8B864524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3FE2B-2ABF-472D-A2B6-1F62C0411D3A}" type="datetimeFigureOut">
              <a:rPr lang="cs-CZ" smtClean="0"/>
              <a:pPr/>
              <a:t>15.4.2013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40E05-0657-4A4E-9297-C5E8B864524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3FE2B-2ABF-472D-A2B6-1F62C0411D3A}" type="datetimeFigureOut">
              <a:rPr lang="cs-CZ" smtClean="0"/>
              <a:pPr/>
              <a:t>15.4.2013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40E05-0657-4A4E-9297-C5E8B864524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3FE2B-2ABF-472D-A2B6-1F62C0411D3A}" type="datetimeFigureOut">
              <a:rPr lang="cs-CZ" smtClean="0"/>
              <a:pPr/>
              <a:t>15.4.2013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40E05-0657-4A4E-9297-C5E8B864524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3FE2B-2ABF-472D-A2B6-1F62C0411D3A}" type="datetimeFigureOut">
              <a:rPr lang="cs-CZ" smtClean="0"/>
              <a:pPr/>
              <a:t>15.4.2013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40E05-0657-4A4E-9297-C5E8B864524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3FE2B-2ABF-472D-A2B6-1F62C0411D3A}" type="datetimeFigureOut">
              <a:rPr lang="cs-CZ" smtClean="0"/>
              <a:pPr/>
              <a:t>15.4.2013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40E05-0657-4A4E-9297-C5E8B864524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3FE2B-2ABF-472D-A2B6-1F62C0411D3A}" type="datetimeFigureOut">
              <a:rPr lang="cs-CZ" smtClean="0"/>
              <a:pPr/>
              <a:t>15.4.2013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40E05-0657-4A4E-9297-C5E8B864524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3FE2B-2ABF-472D-A2B6-1F62C0411D3A}" type="datetimeFigureOut">
              <a:rPr lang="cs-CZ" smtClean="0"/>
              <a:pPr/>
              <a:t>15.4.2013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40E05-0657-4A4E-9297-C5E8B864524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83FE2B-2ABF-472D-A2B6-1F62C0411D3A}" type="datetimeFigureOut">
              <a:rPr lang="cs-CZ" smtClean="0"/>
              <a:pPr/>
              <a:t>15.4.2013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C40E05-0657-4A4E-9297-C5E8B8645240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gif"/><Relationship Id="rId4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File:Intel-logo.svg" TargetMode="External"/><Relationship Id="rId2" Type="http://schemas.openxmlformats.org/officeDocument/2006/relationships/hyperlink" Target="http://cs.wikipedia.org/wiki/Soubor:LGA771.png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n.wikipedia.org/wiki/File:AMD_Logo.svg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1052736"/>
            <a:ext cx="7772400" cy="1470025"/>
          </a:xfrm>
        </p:spPr>
        <p:txBody>
          <a:bodyPr/>
          <a:lstStyle/>
          <a:p>
            <a:r>
              <a:rPr lang="cs-CZ" dirty="0" smtClean="0"/>
              <a:t>Hardware osobních počítačů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67544" y="3717032"/>
            <a:ext cx="6400800" cy="2353816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cs-CZ" dirty="0" smtClean="0">
                <a:solidFill>
                  <a:schemeClr val="tx1"/>
                </a:solidFill>
              </a:rPr>
              <a:t>Obsah:</a:t>
            </a:r>
          </a:p>
          <a:p>
            <a:pPr algn="l"/>
            <a:r>
              <a:rPr lang="cs-CZ" dirty="0" smtClean="0">
                <a:solidFill>
                  <a:schemeClr val="tx1"/>
                </a:solidFill>
              </a:rPr>
              <a:t>Informace</a:t>
            </a:r>
          </a:p>
          <a:p>
            <a:pPr algn="l"/>
            <a:r>
              <a:rPr lang="cs-CZ" dirty="0" smtClean="0">
                <a:solidFill>
                  <a:schemeClr val="tx1"/>
                </a:solidFill>
              </a:rPr>
              <a:t>PC zdroj</a:t>
            </a:r>
          </a:p>
          <a:p>
            <a:pPr algn="l"/>
            <a:r>
              <a:rPr lang="cs-CZ" dirty="0" smtClean="0">
                <a:solidFill>
                  <a:schemeClr val="tx1"/>
                </a:solidFill>
              </a:rPr>
              <a:t>Základní </a:t>
            </a:r>
            <a:r>
              <a:rPr lang="cs-CZ" dirty="0">
                <a:solidFill>
                  <a:schemeClr val="tx1"/>
                </a:solidFill>
              </a:rPr>
              <a:t>deska (</a:t>
            </a:r>
            <a:r>
              <a:rPr lang="cs-CZ" dirty="0" err="1">
                <a:solidFill>
                  <a:schemeClr val="tx1"/>
                </a:solidFill>
              </a:rPr>
              <a:t>Mainboard</a:t>
            </a:r>
            <a:r>
              <a:rPr lang="cs-CZ" dirty="0">
                <a:solidFill>
                  <a:schemeClr val="tx1"/>
                </a:solidFill>
              </a:rPr>
              <a:t>, MB)</a:t>
            </a:r>
            <a:br>
              <a:rPr lang="cs-CZ" dirty="0">
                <a:solidFill>
                  <a:schemeClr val="tx1"/>
                </a:solidFill>
              </a:rPr>
            </a:br>
            <a:r>
              <a:rPr lang="cs-CZ" dirty="0" smtClean="0">
                <a:solidFill>
                  <a:schemeClr val="tx1"/>
                </a:solidFill>
              </a:rPr>
              <a:t>Procesor (CPU</a:t>
            </a:r>
            <a:r>
              <a:rPr lang="cs-CZ" dirty="0">
                <a:solidFill>
                  <a:schemeClr val="tx1"/>
                </a:solidFill>
              </a:rPr>
              <a:t>)</a:t>
            </a:r>
            <a:br>
              <a:rPr lang="cs-CZ" dirty="0">
                <a:solidFill>
                  <a:schemeClr val="tx1"/>
                </a:solidFill>
              </a:rPr>
            </a:br>
            <a:r>
              <a:rPr lang="cs-CZ" dirty="0" smtClean="0">
                <a:solidFill>
                  <a:schemeClr val="tx1"/>
                </a:solidFill>
              </a:rPr>
              <a:t>Operační </a:t>
            </a:r>
            <a:r>
              <a:rPr lang="cs-CZ" dirty="0">
                <a:solidFill>
                  <a:schemeClr val="tx1"/>
                </a:solidFill>
              </a:rPr>
              <a:t>paměť </a:t>
            </a:r>
            <a:r>
              <a:rPr lang="cs-CZ" dirty="0" smtClean="0">
                <a:solidFill>
                  <a:schemeClr val="tx1"/>
                </a:solidFill>
              </a:rPr>
              <a:t>(RAM</a:t>
            </a:r>
            <a:r>
              <a:rPr lang="cs-CZ" dirty="0">
                <a:solidFill>
                  <a:schemeClr val="tx1"/>
                </a:solidFill>
              </a:rPr>
              <a:t>)</a:t>
            </a:r>
          </a:p>
          <a:p>
            <a:endParaRPr lang="cs-CZ" dirty="0" smtClean="0"/>
          </a:p>
        </p:txBody>
      </p:sp>
      <p:sp>
        <p:nvSpPr>
          <p:cNvPr id="11266" name="AutoShape 2" descr="data:image/jpeg;base64,/9j/4AAQSkZJRgABAQAAAQABAAD/2wCEAAkGBhISERUUExQUFRQWFxYVFxcYFBcYGBYUFxcVGBUXGBgXGyYeGBojGRQVIC8gJCcpLCwsFR4xNTAqNSYrLCkBCQoKDgwOFw8PFCkcHBwpLCkqKSkpKSkpKSksKSkpKSkpLCkpKSkpKSkpKSkpKSwpLCkpKSopKikpNSkpKSkpLP/AABEIAOEA4QMBIgACEQEDEQH/xAAcAAABBAMBAAAAAAAAAAAAAAAAAwQFBgECBwj/xABPEAACAQIDBAUIBgcECAUFAAABAhEAAwQSIQUxQVEGEyJhcQcjMjNygZGxFEJSocHRFSRic5Ky0lOCk/AXNHSDosLh4hY1Q9PxJVRVo+P/xAAaAQEBAQEBAQEAAAAAAAAAAAAAAQIDBAUG/8QALBEBAQACAQMDAgMJAAAAAAAAAAECEQMSITEEQVEFcROBsRQVIzI0QmGh8P/aAAwDAQACEQMRAD8A7jRRRQFFFYNATWZqmdJOm9zD3zaW2hgKczFuIncIqGfp1iSfTRe7Kv460TcdLmia5Vc6WYk777e7T5Cltk7QuPdGa47eLMeB5mrpOp07rBzFam+vMfGqxavkRxnTXwP5Uu99iNw+P/Sr0m0+98Df8jSD7Utje33H8qrz3H4QPB2/pprczHfB/vN+VXpibqzrtywTHWCe8EfMU4XHWz9dfiKpOUjcAPef6a0YHj/n7qml26ADWabbO9Unsr8hTmstCiiigKKKKAooooCiiigKKKKAooooCiiigKKKKAoNFYNBynyhJ+vN7CfI1DWTU35Qv9dP7tPxqEsitRzyLrUlsIedH+eBqNSpPYHrl/zwNIq0g7vH8DSpetXQabt4+RrYWl+yvwH5VoJXbgjePiKbvcHMfEfnTo2V5L8B+VN3tDkPgKFN7l0cx8R+dJFgeIpyyUi4oi6bO9Unsr8hThjTfZ3qk9lflS1wSD+O6ubZs21rIEm7bAHEuv50mvSHCndfs/4qfnXJdu9ZaDKVUrmIkXJOjE6pGnZE68qr+GxrdcLVu4qMJEllRcokmCR+yNOMRRrTvY29hjuv2f8AFT862/TNj+2tf4ifnXn61gTdUZbZYT6QUt2gI7Jg91O7exrqJBtudd5tuPieJ/OpuL0u7jbFj+2tf4ifnW42ja/tE/jX868839mMhHWDq0fshrlsgDUEn0ZaAdwE1mzhMMbOY4nNc6u3cINuZdnYMsZp7OUE8dabLHoYbQt/bT+JfzpcGvLr2DcbriQrlhICbxAGggkbjrOleoU3CqzW1FFFAUUUUBRRRQFFFFAVg1msGg5b5RB+u/7tP+aoO1Vg8og/XB+6T5vUBbrUc8vJVak9geuX/PA1GCpPYPr08asFtuTAiJnj4HkDRkf9j/i/Ks3OHiPxrPXKPrL8R+dVSZD80+Df1U3dX+0v8Df105fEL9pf4h+dIPeXmKBuQ3Nfcp/qpIg8TPuil2ujv+B/KkGNBddnHzSeyvyrOPxPV2nfTsqW1JA05wCY8Aaxs31Seyvyph0v/wBRxP7m5/Ka51uOI7X2pdxDOXebZuEiyBGWSMoViokBtdTy8Kj02oyWQyZmZLznK1pWUIbeWS8c58Iot+sHtD5ikGtKC+rgEXGIGg3MB7i2+auc1rT08vHMNaXXoteNvZgdQoIF1hr6UOYJ17t3dTnY+3rly4qtkgqx0BnQGD6VMOiOLs/QFt3Sqgm4D2okFicx1047uVSuEtYG0wdLiE6gedzTMTEnv++vP89mNluntgNYtkqDluCCWjLmVwY11nQf/Fcl2ePOCAJyPv3emd/drrXS+mu3LT2bSWirt1uuvoQra6GNZy66fCud7D1vrP2Lnz5cK1x7k7pl5TP0ZgzHKBBMIjTbBmOxpuHajXWRXoq1uHhXne9h7hmJGsgkxG7hXoizuHgK6sVvRRRRkUUUUBRRRQFFFFAVg1mg0HNPKKv60P3afzPVdSrN5RR+sr+6X+Z6rSitRzvkoKktheuTxqNAqS2IfPJ41VXBhu8R+NbsKSdyBpvkHdPLvFIti35f8P8A/SrAq1aNTdr78j8F/rNJNdud/vKfgDQ2Vc02c1pduMLZuHcIEZuYJ4LHClDa7IJ4ifiJoLns31SeyvyrXamHFyzcQgsGRgQN5BG4d9bbNHmk9kfKm/SF4wt8wDFq4YO4wp31zrcefsffS3de3lIuI5BDQsZTmg/ZMae+m9qyXGYQDF5mLNCvbSDkWfSbVtONWjE7IS5h2vHLJUCAxntLwHITVXsbJlU1ukZLzKFysFyqsTOselPgIiuGHNeT8nfkl7dVO9k7Ae4/VXC1vMert9gEC64DhWiTBBPdHGp/C+S6+rZjetQNwCMI48vDjUV0ZYpjLAZQJvqrNnZhmXSTm03KADvgnSusi9bjR7e77S8hO6u0vy5uV4vZJtWLksc6YoWMw3ZcqMSB48aq2ylPWiJ9F92+M0n7qsfSu4RtBkKZT1jHUekCOy3Ig/gar+y2i4Du7F2iVaeidi3du3s65lFu4yBjJGVkyEkaFo++u8Yf0V8B8q4R0BTtXQOOHuag8ym413fD+ivgPlUx93XmmrPsVooorTgKKKKAooooCiiigKwazWDQc78oa/rCfuh/O351WkFWnyhL+sW/3f8AzNVZUVueGKyBUhsb1yeNMFWpDY6+eTxFVNrZcGnw40g63OCL/F/0pXaGJFu0XiYK6TG9lH40xsbfQ71cfA/I0XZVkvfZQe80g6XBvKjwBPzNbYvpFbX6rnwA+ZNQG0ulxg5LcHmzT9wFE2ksdiVREVvReBq9tNwjTORJhuFSWJSFAG4bvACqpszHX70nrcsLmjNlBAgQoFTWzsSzFgSTAB1M7yavsbX3Z/qk9kfKt8TZDoymIYEGRIg6GRWmB9Wnsr8qXbdXKukcI6RY42cRdsrqtu51IXSSxAyBQBMSQIn8ajsVby2UDoysA6sD9TUBuGpnT3086c2bYxuJZkYsbjdrhMdncZ+qR7qhn2tkFtWlchzKypqozqQe0JkAcDXKYY4+I6bt8m+LwBYqyFLZJABzHsgJqc0eiSYmd/CtLN64YVsoUQhuIATlIAO4jMYPxpG/etsZV1AkmCxGpM8J36TSLKp1LJPtH/IrYmsVh3z2zduOQpgMwLuLYBjQtvyndOhJFMMLs68sXCjZMgbNAjJcchDqYglSKQSz1hIDqd5jOd27dx91TuyPpF609pr91V6pVRTnKlLRkowCkgAMSI4ilG+D2j9GuYh1IBLsi+iRlfzgGRSCpkDUCNAOIr0Lh/RHgPlXm/aGxgOwpCkMCEYREk6DU5iTwjjXpCx6I8B8qRMrspRRRWmBRRRQFFFFAUUUUBWDWawaCidP089bP7B/mNVpLdWvp2s3bfsMP+KqobJXUVueHO+W4SnuyV88ntD501s3Qe41IbNXzqe0PnVRNbfX9XbxT+dar2HHaqybe/1d/wC7/OtV2wutXFMiOMliRoACRx4VAY5PnVgxa5SSNZ1NQeM1+NWo3wA9GrNskat7K/M1XcANBVn2OureyvzNQXzBDzaeyvypY0lhB2F9kfKlWrk7RxHpVaVsfidCCtxhmn9kEgeOtR9m04durQOrJmOYFgpGYrAzCM57P3kUr0zObaGLAzDKzD0pBYqhmCNNDFNLOy7hHYvdQCqmDPaBnRQSN2/Qms11hW62JGXLhLRkKWMKApO9YLdqOY30XLmLW4QuEtMoYgN2FzAEwQuckSIMHnWh2VegD6eBxmE19/WVlNjXf/yX3oI//ZWFZx+IvdTcL4dbJ01BQkGd2hJ+75VGC5cASSpViBABkSRoeU++pbbNhh2lurdRnA6kOCuWGLEszsxErvM+lUR1CKpZ2IIOgzA6/V5T+VbiHdzGIpCvOaQeyCIJG4Ebta9DYf0R4D5V5vRVdmYZYUgRIMnTjx8a9IYf0V8B8qrNKUUUVWRRRRQFFFFAUUUUBWCKzRQQnSHYPXgMph1BAHAzqR3eNUu7hSjFWBBG8GunEVH7V2Ol4a6MNzDePzFWXTNm3OrmEBMjSn+AXzqe0vzFb43APZbK48DwI5is4IecT2l+YrbGkxt9f1Z/7v8AOtV3CJrVn6QL+rXP7v8AOtVrBnWrilJbTFQN9asG0qgr2+rUKYBd1WjY69pvZX5mqzgdwq07FTtP7K/M0vgnldsKOwvsj5Uqa0w/ojwHyrc1xdnDOlNk/pHFFc2Y3ddJGUJbgiNd+hpoMRato3XvcBIdIUsOydGSJBhljSrL0s2XiDiMUtrDu/WXFcXAhMQqTHZ13HcR6Tb9IjcDgMUmbzDjNAI6m6zCDMyAog6/Cs2Okqv3MPs5SiG0xZ8pUZp9MdmT1sL7yI4xWt79GISDZckEqYzGIidesjnqNKtlvC4wyBhn3EjsXgOQBnuG+l02fj80fRmy/al/uUkGN1TS7UW/jMGqhsLauK5MGcy+b1kTmMHd/DSCbUIaQqiGzgZjAiY3rwie+avm0ti464pH0dmBIMTcEEb9SYIliIHL30w/8IY0Jn6hy8wUykdneNeWkd88KvhFIu49i+YBQJHMxGg1jkBXqKx6I8B8q4Njeiu0Lpdjg7iZj6KrAgAASBAnTfXebI7I8BWmaUoooogooooCiiigKKiulO1Ww2DxF9AGa1ae4A3okqJAPdXPtk+VLF3VzvbwyrDNANwsQOIhiDrw41ZNrJt1aiufWfKJeYSLduPBz+PPT3cd9Lp07vcUt/Bv6q1+HlXT8HP4XqiucbY8ouJtW8627R1jUP8A1VWsB5fLvWZcRYtqkxmTOSO8qW1HhrUuNnlnLC4+XZMXgkuKVYSPkeY5VVr+x2s3U+smdYbl2hoaML0za6odOrZWEqQDBH8VLnpBelARbm4AVGuskAd2+NJrw4+twuVwku557Odmz/beFZ7FxVEsQIHeGU/hVYtbKvg62n+A/A1btjY9rofMACjFCADvUkHjzFPb+KRAC7KoOgkxJ99evj5JlNz3ZuO1Ev7BxL7rRHtMBWLPk/vse26IO7tH8qu/6Vs/2qfxCj9LWP7VP4hW7lV6IgMN0BsqBLXG/vAfJfxqUwvR23bnLImAdSdB4nvp5+lrP9on8Qre1jrbaK6k9zCs9R0yFkWAByrasTWZo01rS7dCgliABvJMAeJOlU7yqdI7+DwyPYcIzXMhYqGhcrHQNpvA15TXC9tYvHYkh8TduG0z5Ze52RB1IQMNwnUCKK79tbymbOw8g4hHYfVtEOfDQx8TT7ot0vw+Pt57JII9K20B09oAnTvE1xG70NwNtCs3LrcGW7oOIaVGWNdwndvqBw125gsR1mFvEG3oCBJJ4qwGhG6ZqyW49WtRnqm9PVEVmKpvQLyh29oJkYBMQqgumsEadpDy13bxTfp15T02czW+pa5cCqwlgqnNMaiTpGu7fU00vJiobbHS/CYWetvKG+wO0/8ACuo99clwnSTaW1Bma+cNZOmSypUsOPaJmO+dandneT7BAecQuTvZ7jEn7xFbmM+UTGzPKzavYtbWTq7LAgO5AOf6ugMAHdGpk1fwa5PtPyRYV0LYa49hokdrrLbdxDaj3GrJ0A6QXSDg8XAxNodlpkXrQgB1PGJAPHd3xnSrrRWAazUQUUUUFb8ow/8ApWN/2e7/ACmvPex7pS4BP1lG+AJG/wCP516E8o//AJVjf9nu/wAprz5sfDJe6wNObQLETMaQNBpHGunH57OvHvfZ0LZePtXJ6t0aIBCsrEd8fZ793jUq+FJICrJPKuZ39i3rLLdYIoUgAoMswSZIJJMnXlrXUOinSpRee0y6CDPGCB+ddp1a3p6pll0713Q3lAZbFjKdWjcOZG88hXIMUDnM869F9OOhCY21mR8j7wfqk8JrhvSLonisNcbrLZKz6a9pTv4jdXLLLbz8mXVpI+TnpCbN8WWPm7h0B3Lc4eGYaeMGuhM2NGaM+WSLZGU5RuAkuIga7ju4zXEbN4owcb0IYeIIP4V3zD4a2QGKgzrrJ3+/ur4vruX9lynJP7uzjVl6D9Z1L9aZfrGLcdSzHh40n099Vb/ef8pp50VVQjBRABGkyBpwqR2ps5b1pkbcRoeKngRXp9Jl18OOXyKDs5WZJnWSN8aCnq4d+f8Axf8AbSKYd7Nu4rA9YhaFVlBc5dAC2kHTU07s5iAYbUCQWBgkajsiNK65OkJfRGPEfH/trBwZ5/f/ANtO8mmuYH31rcwzRoLh1HFxpIk6A7hJ91Z0N8PibyejcMciZH3rU9sXaL3c+aJUgaeFV8YBzuF343PxNTfR7DMgYMCJI37zvHEzXTG3emcvCB8pyo1q0lxA9t2cMOI7OhQ/VYTIPdHGuM9JtgLZy8bbaW7oGhAiFbflYTqOB7ta7/0t2R19oaSFkxHa3b17xExx3aVzLE4Xqs1q6nWWX3j7XJ0J9Fhrrwgg8q3UjmNpVBgtGkFMxju3RrFOwWCwk7tBOnvrr3+hzCZFKO+c6s7QSwI0AAgDWkehmwbdi/ke0rORmOYaJ3AHjMiYrdy9kNvI90RxVq4MVeK5HtMqie12ipBK/V9E6HXX4zXle6LdfYF5QC9vQ+zwPuPzq7YRwTHdu5U6v2VZSrAEMCCDqCDvEUl7jmfRrBKLVvKNMqwOQjdTxtr27V9lchSvBiBmUqCrIGEMJDA+B5VGYrFnZmJNq4GbDtLIwBZkkFoyjeDBGm4g86tOAxuCxobS1ftqqMuZQSC2cEGdQez7p763e3dTPYG2EuJeZTKqwUkaoXMkhDxgRNUTpvtc2btnEoYuWrgKkGCQZLr3gwNKvPSHaFqzh3KlLdu2CcqiNInRV5TPurje0sYcY8khE1CKZzMeJI3SYju99LjsegehXS23tDCreTRvRuJOqXBvHhxB5VYK809FukjbKxudM7WHhbimJK84GmZSdO6vR2Cxi3UV0OZGAZSOIO6sWarJxRRRUFe8oQH6Lxk7uoufymvPOBfqyGG8FT3aZp/CvQnlG/8AKsb/ALPd/lNeb9no4mQY1iQa68V1XXjy1Vu2ljGxJthIEGTmmC3DdwFLC49vFdbcKAMIIWd0CN/eD8agsO0sDlJI5THhoRSu0jDaq2ntfNjr8K9c09m55X3ZPTcsz2RnKhezlDMRLpnaBrCgae0edONo9I2zL+rs4Y9oi1dhRpJg7wJOmvo+6uTYjH3VBNsspOhKkgxv4eA+FSGF6SEhR1jliApGe9JPZDRl+sQDprOavl+o48pnuXs8meWrbE/0g2PZvKB1IW45VAyrdXtsTmiRlKhFBnnPACrzatwoHIRVd6LbAvIWu4hnzOZSyzs3VJwzAn1hHDeFYj60CQPSO3By9qCV9JR2s5XTnOracCOdfnfqOefPlOPDv0+a5W7XjosOw/tD5VO1AdE3m2x5kHXvUGp+vsfTv6bD7IwVrNFQ+3ulmFwY8/dVTEhd7kcwvLv3V7hLzWl2+qgszBQN5JgD3muSbf8ALa3aXC2gI+s+reIUacRvJ31RsdtTGY9u29y7PaQz2Y4iB2Rx4cKm2duv7c8ruBsSEZrzfsehPtnT4TXONueVvHXyy2j1K7stsdvLwOcgk68svhxpfZPRC7eXI65uaqJC84gQDPM8au2wvJitsDMFSOXbf+I7vdU6vhO9NPJZ0ixWUYfEozSfN3ZkkHMSGkzHLlxqydJejaupZRoZJA3qSD2l/EVL4DYVmzqiCftHVvjWbG3LD3nsLcU3bfpLOv8A1jjypv5bnaGq3iwAQSRpoDoQAPhWmC2EwuPcMKXjMN+73x8Km7dsDQCByG6t4rS7NbGBVTmE5oie7fup3WKJoK9026PfS8MygdtZKxof2gPd94FcU6OYq1YuXsJiRC3N0ggSVIYEjgVjuFejCK5L5VegZYjE2lEAjOImJJk5Rw1mt43c0TsQ2ps0NYZA1pFCkFjOihcsQDlGnLlXNdp4c2HVUuC6rIrngAW10G8bhUrhtjYi+5Et2iYQBnJ14ISe7eflV42H5IbujXCtrmWi5cI46DsqTzk+FdrNfzXTO57Rzqxsu/iWWEJOkab/AAA1Puru3k52Dfw2HK3mPabMqGIQRrA4Ekyde/SSKndmbCs4dYtIF4Ex2j4neakIrlnnLNSHcUVmiuWqprtPZ1u/aezdXNbuKUdZIlToRKkEe41X/wDRns/+yf8Ax7//ALlWo03xOOS2JYwDpun5VVV5fJrs8GRaaf39/wDrrN3yb7Pb0rTH/f3x8nqVbpBZ5sf7p/Gtf/ENr9v4f9au13UN/or2Z/YH/Hv/APuU62Z5P8Dh2zWbORz9bO5f3OzFhu505xnSuzbRnfMFUSSY0mAOPfSTdM8PmKyZFvrSJHq/tb91Lups6HRqxyf/ABX/ADpIdEMLM9WZGgOdpAG4DWkbXTXDsbYBM3QWTd2gBJ48qUxXSy1bKBgR1jBF1GrGuE4OOeMZ3/wiTwWAS0CEB1MmWJM+JNOqrbdOcOAxJ0VurYyIVzoFOszS9npZaa49sBs9uMw0kSJE10xxmM1IJ2qV5SuiYxVhnHrEGkngNRGhgzVi/TyfZb4D86P05bPBvgPzrQ5L0b8mLvlYoWI0zPKrHKJlomN0V0PZXQOzbAz9r9kDInwG/wB9TA25a5ke6n1u8GEg6HWs9PymmtjCqgCqoUDgBFK1mtLwOUxExpO6e+qqqdO+l30VOqta4i4IA+wp+se/fHfruFcftlrVwurEXZzZw2sj6wO+n/SPCYqzjHOLJLMc+eOxl3aH7MaQPRG+N5Y3FIEGNDJ/aJ3HwEV4c7vfVdfDcdS6G+UZb+WziCEvH0W0C3P6W7tx+6ryDXGvJ/0K+lXvpF1T1Vs6cOscfVH7IO/3DnXZQK9HDlbj3TIlisUttS7mFUSSeQqNwnSnC3fQug+4iqj5Rtos11bExbAV2jexJ3eAAOnfVZ2dtAWTIE+/hwr63F6LLPDqfG5vqeHHydHxdV2O3j7Z3Op94ov27d1SjBWUiCDqCK5Vf6aNBAtoJBEyZE6SO+mmD2nctEZca+g5O/iO2KX0Wc82R1x+o4Z7uGNsnnXs69gdmWbQi3bVB+yIJ46neadgVE9GMa13C2ncyzLJMASdeVSwrw5Sy930McuqSz3ZoooqNCiiigQxtzLbc8QpPvjSuebMxyFkDMwhO31lxYLQmoGc6zOscav22Gixc9g/eK57av3kS3cDWOwiqBlbUPkWZzb9N9SrCb44SB5z0mzEXRBHnIjzoBX0NBG6thtBdfWznH/rD0Qy6A9dppmEHnvpXztuVD2PMzdmDLEi4cvp68de6llS6Tk6yx2z1xMHQhk7Pp6iaikmx6wScxTNqhvKGjqzE+dnLmyyM3CkxjRO55zSfP65M7aeu9HKY8RTjrLrjW7ZH0hYbQ9gC37fdFKjF3c2frbElvo8QfRFxlDen3k0DOzjRIIkHTKRegKMqTlHXnKubMSNdDSmK2ghb6zRcY5hiAARNyMsXgNxWAANxpb6TdtrIu2T9HARdDLgqh+3/kg0oWuDsdfZi354EA9pmN2VnPu/AimzRk2OQhwFeS4MfSBp6vN/6+h9PeCdd9Kpj1DBocpMFevElgBqYv7oG7N7qXtYm7mHn7A64G6ZDdlsttcul0cDSN9rjX/XWi0AZwpywBIHrN89/uptCK7TUBJzyGOY/SBqvbgf6xrrGmm41J4balsWiSyjW4yq9xScoZgATmPKN5j3VGh7mRIu2tbjaZf3wn1g01PLeK2F1xcu+etA5Wk5TDTnHZh9N8akimxKja9kkDMmq5pzL3ab++nGy9qI728rLJI7IYHQ6cOEkGojD424Hs+fsjzZG49kTb9Lzmvv+Fb7JN39WLOjLPZCqQdw3ksQd26rsX8UGsGY0pDCYrMgY6Hcw5MN4+M1UNdubAs4u11d5Qw3g/WU/aU8D89xmuX4fyR30xYt5ycNE9ZpMTujg/DlXWBtFDx+40ul1TuINc88Jl5WXRPBYFLKLbtgKigBQOAFLms1g1vWp2RyXylMfppgH1aa8J1qnXrxAq6+UlCcZxPm0gaxvaqg+GzA1+m9Jn/BxfkPXYzHnyysutm+DuZmUcyN/wD8irBjLFpVZV6sGJBVgSWHAasfdpUFbwRGhqWu4Qqsk/cRPdrFeT1vpMubkxzmepP+7PtfS/q3D6X0+eH4fVfPt3+7rXQ4RgbH7sfjU0KquxNri1g7CgS3VjTl40v+m3IJBGnICvk543qv3fQ4spcZ9osc1mqxhOlozZbg94B0qx2bgYAgyDurOWFx8tYZ45+ClFFFZbMduGMPc9k1z/D4NmtADC2T2BrmXSVEH1Xv48av+3WAw9wnTs/eYA++K5stlclsBL4YZc3nGjRdYHW7s0aCN3Cs1Yd2rMQfotnzfmWEjVz1Wvq9d/30fRGUAHDWSbAzuZHaDLdger4b4pO1hbedpsX8hCkDO3piZPre5fgKWw+FtZe3h75YiGPWP2tTv8731FbjBN6H0azJbr/SHqw4OX1eh4Vq2GZwQuGsjrx2NR2YTXTq+PMc6WFiz/8Ab4id3rH3cvW7qyMPZ0jDX9N3nH08PPaaUBkYtnGGsQ3mAMw9POwDer1Gh76wtt1hjh7BFgZW1HazLbg+r4T8Sa0fB28yFcPeCjMWGc6kxlPrd85ta1XAKWuE2LuVvRGcn6qxJ67TtA8DwppT/CbMuqI+j4cwT9bmxMa2e+kbmBfriepsjKB5sEZe0GAb1e/s/ZpuMH2Lc2LpYFc5LnUZTmHrddaVTCw8iy4t8U6zUmDrpc3a86IRGHcokWbAHXOAZAJM3tPVbt/PdWy4Rw9zzVgkozZSRCg59Aer36ToBQuCUBfMPIusxPWfVLPA9byYcqPovnCzWGZCIVc4JUdrQy/fzO+qMYfDvnw56nDwbZiTodbWreb36j3k0rsw3f1cMiKocgEOSZ1EZcoAG/jypNsPbzqRhSFUEEF11nLG65poDSmBJQWgbZXI0kyp0k5QMpJ+tSIvVvESzIdCNR3qeNNNoYdcwjRjvgxmAjeOPjTvFYbNBBysvonl4jiDyqv7U2vkOXFWDE9m4jadxBMFT3TWmblJ5K2sJ1QLZ3OhMMQRprJ093hUlZsQqxI0HjuqJtFnUtZYX00LKxy3RrIBO5t3GPfTm3ttZhpRvsuMp+/f7qjUqVsX9YPuNOTUQ+KHA/nUsu6iOedMsP1mOVDMFE3A66tpWMX0csBGOQqcukA6QOHjVg27g3N8XOsVEULM+J4xpVf2VspTdZ7l1XQhwR1pYkkqYCgxAgDu4aUnLn1STcjn6jhx5MNZSVT8cgUwDWLuPdyqAgblEDnCjXU866S/RfDEDsADuAH3xUTtDAYdCbeHsq9/eCxYhYIOp5j7p319D94WTXR/t8r0/wBE3bvk/KT9WtjEIh6tWtZV7A86AwiOB491SiYWdwJgSY4Vq+UCSBAkkmNI1O+sYXaw7XVXFPBtfnNee52930ccZOxrigtuSQTy/wAip7oxijqh04gcucd1Qz3VYA6HQwZBB4EaVLdHLPbJG4CN3ExpTK249zHGS9lioomiuD0G21Umy4/ZP3a1UUA5D4Vd3WRB41BYjoyZJtvHcwkDuBBn7jQRIUch8BSiqOQpw+xr4+oG9lx8mikTh7i77dz+An+WaKAg5VsFHIUj1wG+R4qw+YrIxac/uP5UUuFFZyitFcn0UuHwtufviKWTCXjutN4sVX5sT91E2TIFGlO12LeO821/iY/hS6dHj9a6391UX5hj99DaLIFBqYXo7b4tdPjcYfywK2/8PWOKsf8AeP8A1UNoMmtMuYhde0QvfqdY90n3VYv0Bh/7Me8k/M0rhtl2rZlLaKeYUT8d9A6ArS7ZVgQwBB0IIkEd4NKUUQ0wOyrVnMbaKuaJjumPCJPxpW/hEcQ6qw7wD86WooG2H2daT0ERfBQKcVmigidsYVbkqdxA5cDUdhtiIhlZBGggBdOXZWrKbYPAVkLVl0mlPx2JxF271Ni26r9e8wKqO5J1PKRzPiJLZ2wOqWEgc2OrE/54VP0VJ2u3XLk3j0ztP1RGN2IHXviDyOke4xVZxXRIKZ6skjdFtW3btQOfOr7RWplpwuEqm7N2HeKhcuQDiVA04wvOatWDwYtqFHvPM99OKKuWVyXHGQUUUVhoVg1migKTO+iigUooooNLlZFFFBms0UUBRRRQFFFFAUUUUBRRRQFFFFAUUUUBRRRQFFFFAUUUUBRRRQ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1268" name="AutoShape 4" descr="data:image/jpeg;base64,/9j/4AAQSkZJRgABAQAAAQABAAD/2wCEAAkGBhISERUUExQUFRQWFxYVFxcYFBcYGBYUFxcVGBUXGBgXGyYeGBojGRQVIC8gJCcpLCwsFR4xNTAqNSYrLCkBCQoKDgwOFw8PFCkcHBwpLCkqKSkpKSkpKSksKSkpKSkpLCkpKSkpKSkpKSkpKSwpLCkpKSopKikpNSkpKSkpLP/AABEIAOEA4QMBIgACEQEDEQH/xAAcAAABBAMBAAAAAAAAAAAAAAAAAwQFBgECBwj/xABPEAACAQIDBAUIBgcECAUFAAABAhEAAwQSIQUxQVEGEyJhcQcjMjNygZGxFEJSocHRFSRic5Ky0lOCk/AXNHSDosLh4hY1Q9PxJVRVo+P/xAAaAQEBAQEBAQEAAAAAAAAAAAAAAQIDBAUG/8QALBEBAQACAQMDAgMJAAAAAAAAAAECEQMSITEEQVEFcROBsRQVIzI0QmGh8P/aAAwDAQACEQMRAD8A7jRRRQFFFYNATWZqmdJOm9zD3zaW2hgKczFuIncIqGfp1iSfTRe7Kv460TcdLmia5Vc6WYk777e7T5Cltk7QuPdGa47eLMeB5mrpOp07rBzFam+vMfGqxavkRxnTXwP5Uu99iNw+P/Sr0m0+98Df8jSD7Utje33H8qrz3H4QPB2/pprczHfB/vN+VXpibqzrtywTHWCe8EfMU4XHWz9dfiKpOUjcAPef6a0YHj/n7qml26ADWabbO9Unsr8hTmstCiiigKKKKAooooCiiigKKKKAooooCiiigKKKKAoNFYNBynyhJ+vN7CfI1DWTU35Qv9dP7tPxqEsitRzyLrUlsIedH+eBqNSpPYHrl/zwNIq0g7vH8DSpetXQabt4+RrYWl+yvwH5VoJXbgjePiKbvcHMfEfnTo2V5L8B+VN3tDkPgKFN7l0cx8R+dJFgeIpyyUi4oi6bO9Unsr8hThjTfZ3qk9lflS1wSD+O6ubZs21rIEm7bAHEuv50mvSHCndfs/4qfnXJdu9ZaDKVUrmIkXJOjE6pGnZE68qr+GxrdcLVu4qMJEllRcokmCR+yNOMRRrTvY29hjuv2f8AFT862/TNj+2tf4ifnXn61gTdUZbZYT6QUt2gI7Jg91O7exrqJBtudd5tuPieJ/OpuL0u7jbFj+2tf4ifnW42ja/tE/jX868839mMhHWDq0fshrlsgDUEn0ZaAdwE1mzhMMbOY4nNc6u3cINuZdnYMsZp7OUE8dabLHoYbQt/bT+JfzpcGvLr2DcbriQrlhICbxAGggkbjrOleoU3CqzW1FFFAUUUUBRRRQFFFFAVg1msGg5b5RB+u/7tP+aoO1Vg8og/XB+6T5vUBbrUc8vJVak9geuX/PA1GCpPYPr08asFtuTAiJnj4HkDRkf9j/i/Ks3OHiPxrPXKPrL8R+dVSZD80+Df1U3dX+0v8Df105fEL9pf4h+dIPeXmKBuQ3Nfcp/qpIg8TPuil2ujv+B/KkGNBddnHzSeyvyrOPxPV2nfTsqW1JA05wCY8Aaxs31Seyvyph0v/wBRxP7m5/Ka51uOI7X2pdxDOXebZuEiyBGWSMoViokBtdTy8Kj02oyWQyZmZLznK1pWUIbeWS8c58Iot+sHtD5ikGtKC+rgEXGIGg3MB7i2+auc1rT08vHMNaXXoteNvZgdQoIF1hr6UOYJ17t3dTnY+3rly4qtkgqx0BnQGD6VMOiOLs/QFt3Sqgm4D2okFicx1047uVSuEtYG0wdLiE6gedzTMTEnv++vP89mNluntgNYtkqDluCCWjLmVwY11nQf/Fcl2ePOCAJyPv3emd/drrXS+mu3LT2bSWirt1uuvoQra6GNZy66fCud7D1vrP2Lnz5cK1x7k7pl5TP0ZgzHKBBMIjTbBmOxpuHajXWRXoq1uHhXne9h7hmJGsgkxG7hXoizuHgK6sVvRRRRkUUUUBRRRQFFFFAVg1mg0HNPKKv60P3afzPVdSrN5RR+sr+6X+Z6rSitRzvkoKktheuTxqNAqS2IfPJ41VXBhu8R+NbsKSdyBpvkHdPLvFIti35f8P8A/SrAq1aNTdr78j8F/rNJNdud/vKfgDQ2Vc02c1pduMLZuHcIEZuYJ4LHClDa7IJ4ifiJoLns31SeyvyrXamHFyzcQgsGRgQN5BG4d9bbNHmk9kfKm/SF4wt8wDFq4YO4wp31zrcefsffS3de3lIuI5BDQsZTmg/ZMae+m9qyXGYQDF5mLNCvbSDkWfSbVtONWjE7IS5h2vHLJUCAxntLwHITVXsbJlU1ukZLzKFysFyqsTOselPgIiuGHNeT8nfkl7dVO9k7Ae4/VXC1vMert9gEC64DhWiTBBPdHGp/C+S6+rZjetQNwCMI48vDjUV0ZYpjLAZQJvqrNnZhmXSTm03KADvgnSusi9bjR7e77S8hO6u0vy5uV4vZJtWLksc6YoWMw3ZcqMSB48aq2ylPWiJ9F92+M0n7qsfSu4RtBkKZT1jHUekCOy3Ig/gar+y2i4Du7F2iVaeidi3du3s65lFu4yBjJGVkyEkaFo++u8Yf0V8B8q4R0BTtXQOOHuag8ym413fD+ivgPlUx93XmmrPsVooorTgKKKKAooooCiiigKwazWDQc78oa/rCfuh/O351WkFWnyhL+sW/3f8AzNVZUVueGKyBUhsb1yeNMFWpDY6+eTxFVNrZcGnw40g63OCL/F/0pXaGJFu0XiYK6TG9lH40xsbfQ71cfA/I0XZVkvfZQe80g6XBvKjwBPzNbYvpFbX6rnwA+ZNQG0ulxg5LcHmzT9wFE2ksdiVREVvReBq9tNwjTORJhuFSWJSFAG4bvACqpszHX70nrcsLmjNlBAgQoFTWzsSzFgSTAB1M7yavsbX3Z/qk9kfKt8TZDoymIYEGRIg6GRWmB9Wnsr8qXbdXKukcI6RY42cRdsrqtu51IXSSxAyBQBMSQIn8ajsVby2UDoysA6sD9TUBuGpnT3086c2bYxuJZkYsbjdrhMdncZ+qR7qhn2tkFtWlchzKypqozqQe0JkAcDXKYY4+I6bt8m+LwBYqyFLZJABzHsgJqc0eiSYmd/CtLN64YVsoUQhuIATlIAO4jMYPxpG/etsZV1AkmCxGpM8J36TSLKp1LJPtH/IrYmsVh3z2zduOQpgMwLuLYBjQtvyndOhJFMMLs68sXCjZMgbNAjJcchDqYglSKQSz1hIDqd5jOd27dx91TuyPpF609pr91V6pVRTnKlLRkowCkgAMSI4ilG+D2j9GuYh1IBLsi+iRlfzgGRSCpkDUCNAOIr0Lh/RHgPlXm/aGxgOwpCkMCEYREk6DU5iTwjjXpCx6I8B8qRMrspRRRWmBRRRQFFFFAUUUUBWDWawaCidP089bP7B/mNVpLdWvp2s3bfsMP+KqobJXUVueHO+W4SnuyV88ntD501s3Qe41IbNXzqe0PnVRNbfX9XbxT+dar2HHaqybe/1d/wC7/OtV2wutXFMiOMliRoACRx4VAY5PnVgxa5SSNZ1NQeM1+NWo3wA9GrNskat7K/M1XcANBVn2OureyvzNQXzBDzaeyvypY0lhB2F9kfKlWrk7RxHpVaVsfidCCtxhmn9kEgeOtR9m04durQOrJmOYFgpGYrAzCM57P3kUr0zObaGLAzDKzD0pBYqhmCNNDFNLOy7hHYvdQCqmDPaBnRQSN2/Qms11hW62JGXLhLRkKWMKApO9YLdqOY30XLmLW4QuEtMoYgN2FzAEwQuckSIMHnWh2VegD6eBxmE19/WVlNjXf/yX3oI//ZWFZx+IvdTcL4dbJ01BQkGd2hJ+75VGC5cASSpViBABkSRoeU++pbbNhh2lurdRnA6kOCuWGLEszsxErvM+lUR1CKpZ2IIOgzA6/V5T+VbiHdzGIpCvOaQeyCIJG4Ebta9DYf0R4D5V5vRVdmYZYUgRIMnTjx8a9IYf0V8B8qrNKUUUVWRRRRQFFFFAUUUUBWCKzRQQnSHYPXgMph1BAHAzqR3eNUu7hSjFWBBG8GunEVH7V2Ol4a6MNzDePzFWXTNm3OrmEBMjSn+AXzqe0vzFb43APZbK48DwI5is4IecT2l+YrbGkxt9f1Z/7v8AOtV3CJrVn6QL+rXP7v8AOtVrBnWrilJbTFQN9asG0qgr2+rUKYBd1WjY69pvZX5mqzgdwq07FTtP7K/M0vgnldsKOwvsj5Uqa0w/ojwHyrc1xdnDOlNk/pHFFc2Y3ddJGUJbgiNd+hpoMRato3XvcBIdIUsOydGSJBhljSrL0s2XiDiMUtrDu/WXFcXAhMQqTHZ13HcR6Tb9IjcDgMUmbzDjNAI6m6zCDMyAog6/Cs2Okqv3MPs5SiG0xZ8pUZp9MdmT1sL7yI4xWt79GISDZckEqYzGIidesjnqNKtlvC4wyBhn3EjsXgOQBnuG+l02fj80fRmy/al/uUkGN1TS7UW/jMGqhsLauK5MGcy+b1kTmMHd/DSCbUIaQqiGzgZjAiY3rwie+avm0ti464pH0dmBIMTcEEb9SYIliIHL30w/8IY0Jn6hy8wUykdneNeWkd88KvhFIu49i+YBQJHMxGg1jkBXqKx6I8B8q4Njeiu0Lpdjg7iZj6KrAgAASBAnTfXebI7I8BWmaUoooogooooCiiigKKiulO1Ww2DxF9AGa1ae4A3okqJAPdXPtk+VLF3VzvbwyrDNANwsQOIhiDrw41ZNrJt1aiufWfKJeYSLduPBz+PPT3cd9Lp07vcUt/Bv6q1+HlXT8HP4XqiucbY8ouJtW8627R1jUP8A1VWsB5fLvWZcRYtqkxmTOSO8qW1HhrUuNnlnLC4+XZMXgkuKVYSPkeY5VVr+x2s3U+smdYbl2hoaML0za6odOrZWEqQDBH8VLnpBelARbm4AVGuskAd2+NJrw4+twuVwku557Odmz/beFZ7FxVEsQIHeGU/hVYtbKvg62n+A/A1btjY9rofMACjFCADvUkHjzFPb+KRAC7KoOgkxJ99evj5JlNz3ZuO1Ev7BxL7rRHtMBWLPk/vse26IO7tH8qu/6Vs/2qfxCj9LWP7VP4hW7lV6IgMN0BsqBLXG/vAfJfxqUwvR23bnLImAdSdB4nvp5+lrP9on8Qre1jrbaK6k9zCs9R0yFkWAByrasTWZo01rS7dCgliABvJMAeJOlU7yqdI7+DwyPYcIzXMhYqGhcrHQNpvA15TXC9tYvHYkh8TduG0z5Ze52RB1IQMNwnUCKK79tbymbOw8g4hHYfVtEOfDQx8TT7ot0vw+Pt57JII9K20B09oAnTvE1xG70NwNtCs3LrcGW7oOIaVGWNdwndvqBw125gsR1mFvEG3oCBJJ4qwGhG6ZqyW49WtRnqm9PVEVmKpvQLyh29oJkYBMQqgumsEadpDy13bxTfp15T02czW+pa5cCqwlgqnNMaiTpGu7fU00vJiobbHS/CYWetvKG+wO0/8ACuo99clwnSTaW1Bma+cNZOmSypUsOPaJmO+dandneT7BAecQuTvZ7jEn7xFbmM+UTGzPKzavYtbWTq7LAgO5AOf6ugMAHdGpk1fwa5PtPyRYV0LYa49hokdrrLbdxDaj3GrJ0A6QXSDg8XAxNodlpkXrQgB1PGJAPHd3xnSrrRWAazUQUUUUFb8ow/8ApWN/2e7/ACmvPex7pS4BP1lG+AJG/wCP516E8o//AJVjf9nu/wAprz5sfDJe6wNObQLETMaQNBpHGunH57OvHvfZ0LZePtXJ6t0aIBCsrEd8fZ793jUq+FJICrJPKuZ39i3rLLdYIoUgAoMswSZIJJMnXlrXUOinSpRee0y6CDPGCB+ddp1a3p6pll0713Q3lAZbFjKdWjcOZG88hXIMUDnM869F9OOhCY21mR8j7wfqk8JrhvSLonisNcbrLZKz6a9pTv4jdXLLLbz8mXVpI+TnpCbN8WWPm7h0B3Lc4eGYaeMGuhM2NGaM+WSLZGU5RuAkuIga7ju4zXEbN4owcb0IYeIIP4V3zD4a2QGKgzrrJ3+/ur4vruX9lynJP7uzjVl6D9Z1L9aZfrGLcdSzHh40n099Vb/ef8pp50VVQjBRABGkyBpwqR2ps5b1pkbcRoeKngRXp9Jl18OOXyKDs5WZJnWSN8aCnq4d+f8Axf8AbSKYd7Nu4rA9YhaFVlBc5dAC2kHTU07s5iAYbUCQWBgkajsiNK65OkJfRGPEfH/trBwZ5/f/ANtO8mmuYH31rcwzRoLh1HFxpIk6A7hJ91Z0N8PibyejcMciZH3rU9sXaL3c+aJUgaeFV8YBzuF343PxNTfR7DMgYMCJI37zvHEzXTG3emcvCB8pyo1q0lxA9t2cMOI7OhQ/VYTIPdHGuM9JtgLZy8bbaW7oGhAiFbflYTqOB7ta7/0t2R19oaSFkxHa3b17xExx3aVzLE4Xqs1q6nWWX3j7XJ0J9Fhrrwgg8q3UjmNpVBgtGkFMxju3RrFOwWCwk7tBOnvrr3+hzCZFKO+c6s7QSwI0AAgDWkehmwbdi/ke0rORmOYaJ3AHjMiYrdy9kNvI90RxVq4MVeK5HtMqie12ipBK/V9E6HXX4zXle6LdfYF5QC9vQ+zwPuPzq7YRwTHdu5U6v2VZSrAEMCCDqCDvEUl7jmfRrBKLVvKNMqwOQjdTxtr27V9lchSvBiBmUqCrIGEMJDA+B5VGYrFnZmJNq4GbDtLIwBZkkFoyjeDBGm4g86tOAxuCxobS1ftqqMuZQSC2cEGdQez7p763e3dTPYG2EuJeZTKqwUkaoXMkhDxgRNUTpvtc2btnEoYuWrgKkGCQZLr3gwNKvPSHaFqzh3KlLdu2CcqiNInRV5TPurje0sYcY8khE1CKZzMeJI3SYju99LjsegehXS23tDCreTRvRuJOqXBvHhxB5VYK809FukjbKxudM7WHhbimJK84GmZSdO6vR2Cxi3UV0OZGAZSOIO6sWarJxRRRUFe8oQH6Lxk7uoufymvPOBfqyGG8FT3aZp/CvQnlG/8AKsb/ALPd/lNeb9no4mQY1iQa68V1XXjy1Vu2ljGxJthIEGTmmC3DdwFLC49vFdbcKAMIIWd0CN/eD8agsO0sDlJI5THhoRSu0jDaq2ntfNjr8K9c09m55X3ZPTcsz2RnKhezlDMRLpnaBrCgae0edONo9I2zL+rs4Y9oi1dhRpJg7wJOmvo+6uTYjH3VBNsspOhKkgxv4eA+FSGF6SEhR1jliApGe9JPZDRl+sQDprOavl+o48pnuXs8meWrbE/0g2PZvKB1IW45VAyrdXtsTmiRlKhFBnnPACrzatwoHIRVd6LbAvIWu4hnzOZSyzs3VJwzAn1hHDeFYj60CQPSO3By9qCV9JR2s5XTnOracCOdfnfqOefPlOPDv0+a5W7XjosOw/tD5VO1AdE3m2x5kHXvUGp+vsfTv6bD7IwVrNFQ+3ulmFwY8/dVTEhd7kcwvLv3V7hLzWl2+qgszBQN5JgD3muSbf8ALa3aXC2gI+s+reIUacRvJ31RsdtTGY9u29y7PaQz2Y4iB2Rx4cKm2duv7c8ruBsSEZrzfsehPtnT4TXONueVvHXyy2j1K7stsdvLwOcgk68svhxpfZPRC7eXI65uaqJC84gQDPM8au2wvJitsDMFSOXbf+I7vdU6vhO9NPJZ0ixWUYfEozSfN3ZkkHMSGkzHLlxqydJejaupZRoZJA3qSD2l/EVL4DYVmzqiCftHVvjWbG3LD3nsLcU3bfpLOv8A1jjypv5bnaGq3iwAQSRpoDoQAPhWmC2EwuPcMKXjMN+73x8Km7dsDQCByG6t4rS7NbGBVTmE5oie7fup3WKJoK9026PfS8MygdtZKxof2gPd94FcU6OYq1YuXsJiRC3N0ggSVIYEjgVjuFejCK5L5VegZYjE2lEAjOImJJk5Rw1mt43c0TsQ2ps0NYZA1pFCkFjOihcsQDlGnLlXNdp4c2HVUuC6rIrngAW10G8bhUrhtjYi+5Et2iYQBnJ14ISe7eflV42H5IbujXCtrmWi5cI46DsqTzk+FdrNfzXTO57Rzqxsu/iWWEJOkab/AAA1Puru3k52Dfw2HK3mPabMqGIQRrA4Ekyde/SSKndmbCs4dYtIF4Ex2j4neakIrlnnLNSHcUVmiuWqprtPZ1u/aezdXNbuKUdZIlToRKkEe41X/wDRns/+yf8Ax7//ALlWo03xOOS2JYwDpun5VVV5fJrs8GRaaf39/wDrrN3yb7Pb0rTH/f3x8nqVbpBZ5sf7p/Gtf/ENr9v4f9au13UN/or2Z/YH/Hv/APuU62Z5P8Dh2zWbORz9bO5f3OzFhu505xnSuzbRnfMFUSSY0mAOPfSTdM8PmKyZFvrSJHq/tb91Lups6HRqxyf/ABX/ADpIdEMLM9WZGgOdpAG4DWkbXTXDsbYBM3QWTd2gBJ48qUxXSy1bKBgR1jBF1GrGuE4OOeMZ3/wiTwWAS0CEB1MmWJM+JNOqrbdOcOAxJ0VurYyIVzoFOszS9npZaa49sBs9uMw0kSJE10xxmM1IJ2qV5SuiYxVhnHrEGkngNRGhgzVi/TyfZb4D86P05bPBvgPzrQ5L0b8mLvlYoWI0zPKrHKJlomN0V0PZXQOzbAz9r9kDInwG/wB9TA25a5ke6n1u8GEg6HWs9PymmtjCqgCqoUDgBFK1mtLwOUxExpO6e+qqqdO+l30VOqta4i4IA+wp+se/fHfruFcftlrVwurEXZzZw2sj6wO+n/SPCYqzjHOLJLMc+eOxl3aH7MaQPRG+N5Y3FIEGNDJ/aJ3HwEV4c7vfVdfDcdS6G+UZb+WziCEvH0W0C3P6W7tx+6ryDXGvJ/0K+lXvpF1T1Vs6cOscfVH7IO/3DnXZQK9HDlbj3TIlisUttS7mFUSSeQqNwnSnC3fQug+4iqj5Rtos11bExbAV2jexJ3eAAOnfVZ2dtAWTIE+/hwr63F6LLPDqfG5vqeHHydHxdV2O3j7Z3Op94ov27d1SjBWUiCDqCK5Vf6aNBAtoJBEyZE6SO+mmD2nctEZca+g5O/iO2KX0Wc82R1x+o4Z7uGNsnnXs69gdmWbQi3bVB+yIJ46neadgVE9GMa13C2ncyzLJMASdeVSwrw5Sy930McuqSz3ZoooqNCiiigQxtzLbc8QpPvjSuebMxyFkDMwhO31lxYLQmoGc6zOscav22Gixc9g/eK57av3kS3cDWOwiqBlbUPkWZzb9N9SrCb44SB5z0mzEXRBHnIjzoBX0NBG6thtBdfWznH/rD0Qy6A9dppmEHnvpXztuVD2PMzdmDLEi4cvp68de6llS6Tk6yx2z1xMHQhk7Pp6iaikmx6wScxTNqhvKGjqzE+dnLmyyM3CkxjRO55zSfP65M7aeu9HKY8RTjrLrjW7ZH0hYbQ9gC37fdFKjF3c2frbElvo8QfRFxlDen3k0DOzjRIIkHTKRegKMqTlHXnKubMSNdDSmK2ghb6zRcY5hiAARNyMsXgNxWAANxpb6TdtrIu2T9HARdDLgqh+3/kg0oWuDsdfZi354EA9pmN2VnPu/AimzRk2OQhwFeS4MfSBp6vN/6+h9PeCdd9Kpj1DBocpMFevElgBqYv7oG7N7qXtYm7mHn7A64G6ZDdlsttcul0cDSN9rjX/XWi0AZwpywBIHrN89/uptCK7TUBJzyGOY/SBqvbgf6xrrGmm41J4balsWiSyjW4yq9xScoZgATmPKN5j3VGh7mRIu2tbjaZf3wn1g01PLeK2F1xcu+etA5Wk5TDTnHZh9N8akimxKja9kkDMmq5pzL3ab++nGy9qI728rLJI7IYHQ6cOEkGojD424Hs+fsjzZG49kTb9Lzmvv+Fb7JN39WLOjLPZCqQdw3ksQd26rsX8UGsGY0pDCYrMgY6Hcw5MN4+M1UNdubAs4u11d5Qw3g/WU/aU8D89xmuX4fyR30xYt5ycNE9ZpMTujg/DlXWBtFDx+40ul1TuINc88Jl5WXRPBYFLKLbtgKigBQOAFLms1g1vWp2RyXylMfppgH1aa8J1qnXrxAq6+UlCcZxPm0gaxvaqg+GzA1+m9Jn/BxfkPXYzHnyysutm+DuZmUcyN/wD8irBjLFpVZV6sGJBVgSWHAasfdpUFbwRGhqWu4Qqsk/cRPdrFeT1vpMubkxzmepP+7PtfS/q3D6X0+eH4fVfPt3+7rXQ4RgbH7sfjU0KquxNri1g7CgS3VjTl40v+m3IJBGnICvk543qv3fQ4spcZ9osc1mqxhOlozZbg94B0qx2bgYAgyDurOWFx8tYZ45+ClFFFZbMduGMPc9k1z/D4NmtADC2T2BrmXSVEH1Xv48av+3WAw9wnTs/eYA++K5stlclsBL4YZc3nGjRdYHW7s0aCN3Cs1Yd2rMQfotnzfmWEjVz1Wvq9d/30fRGUAHDWSbAzuZHaDLdger4b4pO1hbedpsX8hCkDO3piZPre5fgKWw+FtZe3h75YiGPWP2tTv8731FbjBN6H0azJbr/SHqw4OX1eh4Vq2GZwQuGsjrx2NR2YTXTq+PMc6WFiz/8Ab4id3rH3cvW7qyMPZ0jDX9N3nH08PPaaUBkYtnGGsQ3mAMw9POwDer1Gh76wtt1hjh7BFgZW1HazLbg+r4T8Sa0fB28yFcPeCjMWGc6kxlPrd85ta1XAKWuE2LuVvRGcn6qxJ67TtA8DwppT/CbMuqI+j4cwT9bmxMa2e+kbmBfriepsjKB5sEZe0GAb1e/s/ZpuMH2Lc2LpYFc5LnUZTmHrddaVTCw8iy4t8U6zUmDrpc3a86IRGHcokWbAHXOAZAJM3tPVbt/PdWy4Rw9zzVgkozZSRCg59Aer36ToBQuCUBfMPIusxPWfVLPA9byYcqPovnCzWGZCIVc4JUdrQy/fzO+qMYfDvnw56nDwbZiTodbWreb36j3k0rsw3f1cMiKocgEOSZ1EZcoAG/jypNsPbzqRhSFUEEF11nLG65poDSmBJQWgbZXI0kyp0k5QMpJ+tSIvVvESzIdCNR3qeNNNoYdcwjRjvgxmAjeOPjTvFYbNBBysvonl4jiDyqv7U2vkOXFWDE9m4jadxBMFT3TWmblJ5K2sJ1QLZ3OhMMQRprJ093hUlZsQqxI0HjuqJtFnUtZYX00LKxy3RrIBO5t3GPfTm3ttZhpRvsuMp+/f7qjUqVsX9YPuNOTUQ+KHA/nUsu6iOedMsP1mOVDMFE3A66tpWMX0csBGOQqcukA6QOHjVg27g3N8XOsVEULM+J4xpVf2VspTdZ7l1XQhwR1pYkkqYCgxAgDu4aUnLn1STcjn6jhx5MNZSVT8cgUwDWLuPdyqAgblEDnCjXU866S/RfDEDsADuAH3xUTtDAYdCbeHsq9/eCxYhYIOp5j7p319D94WTXR/t8r0/wBE3bvk/KT9WtjEIh6tWtZV7A86AwiOB491SiYWdwJgSY4Vq+UCSBAkkmNI1O+sYXaw7XVXFPBtfnNee52930ccZOxrigtuSQTy/wAip7oxijqh04gcucd1Qz3VYA6HQwZBB4EaVLdHLPbJG4CN3ExpTK249zHGS9lioomiuD0G21Umy4/ZP3a1UUA5D4Vd3WRB41BYjoyZJtvHcwkDuBBn7jQRIUch8BSiqOQpw+xr4+oG9lx8mikTh7i77dz+An+WaKAg5VsFHIUj1wG+R4qw+YrIxac/uP5UUuFFZyitFcn0UuHwtufviKWTCXjutN4sVX5sT91E2TIFGlO12LeO821/iY/hS6dHj9a6391UX5hj99DaLIFBqYXo7b4tdPjcYfywK2/8PWOKsf8AeP8A1UNoMmtMuYhde0QvfqdY90n3VYv0Bh/7Me8k/M0rhtl2rZlLaKeYUT8d9A6ArS7ZVgQwBB0IIkEd4NKUUQ0wOyrVnMbaKuaJjumPCJPxpW/hEcQ6qw7wD86WooG2H2daT0ERfBQKcVmigidsYVbkqdxA5cDUdhtiIhlZBGggBdOXZWrKbYPAVkLVl0mlPx2JxF271Ni26r9e8wKqO5J1PKRzPiJLZ2wOqWEgc2OrE/54VP0VJ2u3XLk3j0ztP1RGN2IHXviDyOke4xVZxXRIKZ6skjdFtW3btQOfOr7RWplpwuEqm7N2HeKhcuQDiVA04wvOatWDwYtqFHvPM99OKKuWVyXHGQUUUVhoVg1migKTO+iigUooooNLlZFFFBms0UUBRRRQFFFFAUUUUBRRRQFFFFAUUUUBRRRQFFFFAUUUUBRRRQ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1270" name="AutoShape 6" descr="data:image/jpeg;base64,/9j/4AAQSkZJRgABAQAAAQABAAD/2wCEAAkGBhISERUUExQUFRQWFxYVFxcYFBcYGBYUFxcVGBUXGBgXGyYeGBojGRQVIC8gJCcpLCwsFR4xNTAqNSYrLCkBCQoKDgwOFw8PFCkcHBwpLCkqKSkpKSkpKSksKSkpKSkpLCkpKSkpKSkpKSkpKSwpLCkpKSopKikpNSkpKSkpLP/AABEIAOEA4QMBIgACEQEDEQH/xAAcAAABBAMBAAAAAAAAAAAAAAAAAwQFBgECBwj/xABPEAACAQIDBAUIBgcECAUFAAABAhEAAwQSIQUxQVEGEyJhcQcjMjNygZGxFEJSocHRFSRic5Ky0lOCk/AXNHSDosLh4hY1Q9PxJVRVo+P/xAAaAQEBAQEBAQEAAAAAAAAAAAAAAQIDBAUG/8QALBEBAQACAQMDAgMJAAAAAAAAAAECEQMSITEEQVEFcROBsRQVIzI0QmGh8P/aAAwDAQACEQMRAD8A7jRRRQFFFYNATWZqmdJOm9zD3zaW2hgKczFuIncIqGfp1iSfTRe7Kv460TcdLmia5Vc6WYk777e7T5Cltk7QuPdGa47eLMeB5mrpOp07rBzFam+vMfGqxavkRxnTXwP5Uu99iNw+P/Sr0m0+98Df8jSD7Utje33H8qrz3H4QPB2/pprczHfB/vN+VXpibqzrtywTHWCe8EfMU4XHWz9dfiKpOUjcAPef6a0YHj/n7qml26ADWabbO9Unsr8hTmstCiiigKKKKAooooCiiigKKKKAooooCiiigKKKKAoNFYNBynyhJ+vN7CfI1DWTU35Qv9dP7tPxqEsitRzyLrUlsIedH+eBqNSpPYHrl/zwNIq0g7vH8DSpetXQabt4+RrYWl+yvwH5VoJXbgjePiKbvcHMfEfnTo2V5L8B+VN3tDkPgKFN7l0cx8R+dJFgeIpyyUi4oi6bO9Unsr8hThjTfZ3qk9lflS1wSD+O6ubZs21rIEm7bAHEuv50mvSHCndfs/4qfnXJdu9ZaDKVUrmIkXJOjE6pGnZE68qr+GxrdcLVu4qMJEllRcokmCR+yNOMRRrTvY29hjuv2f8AFT862/TNj+2tf4ifnXn61gTdUZbZYT6QUt2gI7Jg91O7exrqJBtudd5tuPieJ/OpuL0u7jbFj+2tf4ifnW42ja/tE/jX868839mMhHWDq0fshrlsgDUEn0ZaAdwE1mzhMMbOY4nNc6u3cINuZdnYMsZp7OUE8dabLHoYbQt/bT+JfzpcGvLr2DcbriQrlhICbxAGggkbjrOleoU3CqzW1FFFAUUUUBRRRQFFFFAVg1msGg5b5RB+u/7tP+aoO1Vg8og/XB+6T5vUBbrUc8vJVak9geuX/PA1GCpPYPr08asFtuTAiJnj4HkDRkf9j/i/Ks3OHiPxrPXKPrL8R+dVSZD80+Df1U3dX+0v8Df105fEL9pf4h+dIPeXmKBuQ3Nfcp/qpIg8TPuil2ujv+B/KkGNBddnHzSeyvyrOPxPV2nfTsqW1JA05wCY8Aaxs31Seyvyph0v/wBRxP7m5/Ka51uOI7X2pdxDOXebZuEiyBGWSMoViokBtdTy8Kj02oyWQyZmZLznK1pWUIbeWS8c58Iot+sHtD5ikGtKC+rgEXGIGg3MB7i2+auc1rT08vHMNaXXoteNvZgdQoIF1hr6UOYJ17t3dTnY+3rly4qtkgqx0BnQGD6VMOiOLs/QFt3Sqgm4D2okFicx1047uVSuEtYG0wdLiE6gedzTMTEnv++vP89mNluntgNYtkqDluCCWjLmVwY11nQf/Fcl2ePOCAJyPv3emd/drrXS+mu3LT2bSWirt1uuvoQra6GNZy66fCud7D1vrP2Lnz5cK1x7k7pl5TP0ZgzHKBBMIjTbBmOxpuHajXWRXoq1uHhXne9h7hmJGsgkxG7hXoizuHgK6sVvRRRRkUUUUBRRRQFFFFAVg1mg0HNPKKv60P3afzPVdSrN5RR+sr+6X+Z6rSitRzvkoKktheuTxqNAqS2IfPJ41VXBhu8R+NbsKSdyBpvkHdPLvFIti35f8P8A/SrAq1aNTdr78j8F/rNJNdud/vKfgDQ2Vc02c1pduMLZuHcIEZuYJ4LHClDa7IJ4ifiJoLns31SeyvyrXamHFyzcQgsGRgQN5BG4d9bbNHmk9kfKm/SF4wt8wDFq4YO4wp31zrcefsffS3de3lIuI5BDQsZTmg/ZMae+m9qyXGYQDF5mLNCvbSDkWfSbVtONWjE7IS5h2vHLJUCAxntLwHITVXsbJlU1ukZLzKFysFyqsTOselPgIiuGHNeT8nfkl7dVO9k7Ae4/VXC1vMert9gEC64DhWiTBBPdHGp/C+S6+rZjetQNwCMI48vDjUV0ZYpjLAZQJvqrNnZhmXSTm03KADvgnSusi9bjR7e77S8hO6u0vy5uV4vZJtWLksc6YoWMw3ZcqMSB48aq2ylPWiJ9F92+M0n7qsfSu4RtBkKZT1jHUekCOy3Ig/gar+y2i4Du7F2iVaeidi3du3s65lFu4yBjJGVkyEkaFo++u8Yf0V8B8q4R0BTtXQOOHuag8ym413fD+ivgPlUx93XmmrPsVooorTgKKKKAooooCiiigKwazWDQc78oa/rCfuh/O351WkFWnyhL+sW/3f8AzNVZUVueGKyBUhsb1yeNMFWpDY6+eTxFVNrZcGnw40g63OCL/F/0pXaGJFu0XiYK6TG9lH40xsbfQ71cfA/I0XZVkvfZQe80g6XBvKjwBPzNbYvpFbX6rnwA+ZNQG0ulxg5LcHmzT9wFE2ksdiVREVvReBq9tNwjTORJhuFSWJSFAG4bvACqpszHX70nrcsLmjNlBAgQoFTWzsSzFgSTAB1M7yavsbX3Z/qk9kfKt8TZDoymIYEGRIg6GRWmB9Wnsr8qXbdXKukcI6RY42cRdsrqtu51IXSSxAyBQBMSQIn8ajsVby2UDoysA6sD9TUBuGpnT3086c2bYxuJZkYsbjdrhMdncZ+qR7qhn2tkFtWlchzKypqozqQe0JkAcDXKYY4+I6bt8m+LwBYqyFLZJABzHsgJqc0eiSYmd/CtLN64YVsoUQhuIATlIAO4jMYPxpG/etsZV1AkmCxGpM8J36TSLKp1LJPtH/IrYmsVh3z2zduOQpgMwLuLYBjQtvyndOhJFMMLs68sXCjZMgbNAjJcchDqYglSKQSz1hIDqd5jOd27dx91TuyPpF609pr91V6pVRTnKlLRkowCkgAMSI4ilG+D2j9GuYh1IBLsi+iRlfzgGRSCpkDUCNAOIr0Lh/RHgPlXm/aGxgOwpCkMCEYREk6DU5iTwjjXpCx6I8B8qRMrspRRRWmBRRRQFFFFAUUUUBWDWawaCidP089bP7B/mNVpLdWvp2s3bfsMP+KqobJXUVueHO+W4SnuyV88ntD501s3Qe41IbNXzqe0PnVRNbfX9XbxT+dar2HHaqybe/1d/wC7/OtV2wutXFMiOMliRoACRx4VAY5PnVgxa5SSNZ1NQeM1+NWo3wA9GrNskat7K/M1XcANBVn2OureyvzNQXzBDzaeyvypY0lhB2F9kfKlWrk7RxHpVaVsfidCCtxhmn9kEgeOtR9m04durQOrJmOYFgpGYrAzCM57P3kUr0zObaGLAzDKzD0pBYqhmCNNDFNLOy7hHYvdQCqmDPaBnRQSN2/Qms11hW62JGXLhLRkKWMKApO9YLdqOY30XLmLW4QuEtMoYgN2FzAEwQuckSIMHnWh2VegD6eBxmE19/WVlNjXf/yX3oI//ZWFZx+IvdTcL4dbJ01BQkGd2hJ+75VGC5cASSpViBABkSRoeU++pbbNhh2lurdRnA6kOCuWGLEszsxErvM+lUR1CKpZ2IIOgzA6/V5T+VbiHdzGIpCvOaQeyCIJG4Ebta9DYf0R4D5V5vRVdmYZYUgRIMnTjx8a9IYf0V8B8qrNKUUUVWRRRRQFFFFAUUUUBWCKzRQQnSHYPXgMph1BAHAzqR3eNUu7hSjFWBBG8GunEVH7V2Ol4a6MNzDePzFWXTNm3OrmEBMjSn+AXzqe0vzFb43APZbK48DwI5is4IecT2l+YrbGkxt9f1Z/7v8AOtV3CJrVn6QL+rXP7v8AOtVrBnWrilJbTFQN9asG0qgr2+rUKYBd1WjY69pvZX5mqzgdwq07FTtP7K/M0vgnldsKOwvsj5Uqa0w/ojwHyrc1xdnDOlNk/pHFFc2Y3ddJGUJbgiNd+hpoMRato3XvcBIdIUsOydGSJBhljSrL0s2XiDiMUtrDu/WXFcXAhMQqTHZ13HcR6Tb9IjcDgMUmbzDjNAI6m6zCDMyAog6/Cs2Okqv3MPs5SiG0xZ8pUZp9MdmT1sL7yI4xWt79GISDZckEqYzGIidesjnqNKtlvC4wyBhn3EjsXgOQBnuG+l02fj80fRmy/al/uUkGN1TS7UW/jMGqhsLauK5MGcy+b1kTmMHd/DSCbUIaQqiGzgZjAiY3rwie+avm0ti464pH0dmBIMTcEEb9SYIliIHL30w/8IY0Jn6hy8wUykdneNeWkd88KvhFIu49i+YBQJHMxGg1jkBXqKx6I8B8q4Njeiu0Lpdjg7iZj6KrAgAASBAnTfXebI7I8BWmaUoooogooooCiiigKKiulO1Ww2DxF9AGa1ae4A3okqJAPdXPtk+VLF3VzvbwyrDNANwsQOIhiDrw41ZNrJt1aiufWfKJeYSLduPBz+PPT3cd9Lp07vcUt/Bv6q1+HlXT8HP4XqiucbY8ouJtW8627R1jUP8A1VWsB5fLvWZcRYtqkxmTOSO8qW1HhrUuNnlnLC4+XZMXgkuKVYSPkeY5VVr+x2s3U+smdYbl2hoaML0za6odOrZWEqQDBH8VLnpBelARbm4AVGuskAd2+NJrw4+twuVwku557Odmz/beFZ7FxVEsQIHeGU/hVYtbKvg62n+A/A1btjY9rofMACjFCADvUkHjzFPb+KRAC7KoOgkxJ99evj5JlNz3ZuO1Ev7BxL7rRHtMBWLPk/vse26IO7tH8qu/6Vs/2qfxCj9LWP7VP4hW7lV6IgMN0BsqBLXG/vAfJfxqUwvR23bnLImAdSdB4nvp5+lrP9on8Qre1jrbaK6k9zCs9R0yFkWAByrasTWZo01rS7dCgliABvJMAeJOlU7yqdI7+DwyPYcIzXMhYqGhcrHQNpvA15TXC9tYvHYkh8TduG0z5Ze52RB1IQMNwnUCKK79tbymbOw8g4hHYfVtEOfDQx8TT7ot0vw+Pt57JII9K20B09oAnTvE1xG70NwNtCs3LrcGW7oOIaVGWNdwndvqBw125gsR1mFvEG3oCBJJ4qwGhG6ZqyW49WtRnqm9PVEVmKpvQLyh29oJkYBMQqgumsEadpDy13bxTfp15T02czW+pa5cCqwlgqnNMaiTpGu7fU00vJiobbHS/CYWetvKG+wO0/8ACuo99clwnSTaW1Bma+cNZOmSypUsOPaJmO+dandneT7BAecQuTvZ7jEn7xFbmM+UTGzPKzavYtbWTq7LAgO5AOf6ugMAHdGpk1fwa5PtPyRYV0LYa49hokdrrLbdxDaj3GrJ0A6QXSDg8XAxNodlpkXrQgB1PGJAPHd3xnSrrRWAazUQUUUUFb8ow/8ApWN/2e7/ACmvPex7pS4BP1lG+AJG/wCP516E8o//AJVjf9nu/wAprz5sfDJe6wNObQLETMaQNBpHGunH57OvHvfZ0LZePtXJ6t0aIBCsrEd8fZ793jUq+FJICrJPKuZ39i3rLLdYIoUgAoMswSZIJJMnXlrXUOinSpRee0y6CDPGCB+ddp1a3p6pll0713Q3lAZbFjKdWjcOZG88hXIMUDnM869F9OOhCY21mR8j7wfqk8JrhvSLonisNcbrLZKz6a9pTv4jdXLLLbz8mXVpI+TnpCbN8WWPm7h0B3Lc4eGYaeMGuhM2NGaM+WSLZGU5RuAkuIga7ju4zXEbN4owcb0IYeIIP4V3zD4a2QGKgzrrJ3+/ur4vruX9lynJP7uzjVl6D9Z1L9aZfrGLcdSzHh40n099Vb/ef8pp50VVQjBRABGkyBpwqR2ps5b1pkbcRoeKngRXp9Jl18OOXyKDs5WZJnWSN8aCnq4d+f8Axf8AbSKYd7Nu4rA9YhaFVlBc5dAC2kHTU07s5iAYbUCQWBgkajsiNK65OkJfRGPEfH/trBwZ5/f/ANtO8mmuYH31rcwzRoLh1HFxpIk6A7hJ91Z0N8PibyejcMciZH3rU9sXaL3c+aJUgaeFV8YBzuF343PxNTfR7DMgYMCJI37zvHEzXTG3emcvCB8pyo1q0lxA9t2cMOI7OhQ/VYTIPdHGuM9JtgLZy8bbaW7oGhAiFbflYTqOB7ta7/0t2R19oaSFkxHa3b17xExx3aVzLE4Xqs1q6nWWX3j7XJ0J9Fhrrwgg8q3UjmNpVBgtGkFMxju3RrFOwWCwk7tBOnvrr3+hzCZFKO+c6s7QSwI0AAgDWkehmwbdi/ke0rORmOYaJ3AHjMiYrdy9kNvI90RxVq4MVeK5HtMqie12ipBK/V9E6HXX4zXle6LdfYF5QC9vQ+zwPuPzq7YRwTHdu5U6v2VZSrAEMCCDqCDvEUl7jmfRrBKLVvKNMqwOQjdTxtr27V9lchSvBiBmUqCrIGEMJDA+B5VGYrFnZmJNq4GbDtLIwBZkkFoyjeDBGm4g86tOAxuCxobS1ftqqMuZQSC2cEGdQez7p763e3dTPYG2EuJeZTKqwUkaoXMkhDxgRNUTpvtc2btnEoYuWrgKkGCQZLr3gwNKvPSHaFqzh3KlLdu2CcqiNInRV5TPurje0sYcY8khE1CKZzMeJI3SYju99LjsegehXS23tDCreTRvRuJOqXBvHhxB5VYK809FukjbKxudM7WHhbimJK84GmZSdO6vR2Cxi3UV0OZGAZSOIO6sWarJxRRRUFe8oQH6Lxk7uoufymvPOBfqyGG8FT3aZp/CvQnlG/8AKsb/ALPd/lNeb9no4mQY1iQa68V1XXjy1Vu2ljGxJthIEGTmmC3DdwFLC49vFdbcKAMIIWd0CN/eD8agsO0sDlJI5THhoRSu0jDaq2ntfNjr8K9c09m55X3ZPTcsz2RnKhezlDMRLpnaBrCgae0edONo9I2zL+rs4Y9oi1dhRpJg7wJOmvo+6uTYjH3VBNsspOhKkgxv4eA+FSGF6SEhR1jliApGe9JPZDRl+sQDprOavl+o48pnuXs8meWrbE/0g2PZvKB1IW45VAyrdXtsTmiRlKhFBnnPACrzatwoHIRVd6LbAvIWu4hnzOZSyzs3VJwzAn1hHDeFYj60CQPSO3By9qCV9JR2s5XTnOracCOdfnfqOefPlOPDv0+a5W7XjosOw/tD5VO1AdE3m2x5kHXvUGp+vsfTv6bD7IwVrNFQ+3ulmFwY8/dVTEhd7kcwvLv3V7hLzWl2+qgszBQN5JgD3muSbf8ALa3aXC2gI+s+reIUacRvJ31RsdtTGY9u29y7PaQz2Y4iB2Rx4cKm2duv7c8ruBsSEZrzfsehPtnT4TXONueVvHXyy2j1K7stsdvLwOcgk68svhxpfZPRC7eXI65uaqJC84gQDPM8au2wvJitsDMFSOXbf+I7vdU6vhO9NPJZ0ixWUYfEozSfN3ZkkHMSGkzHLlxqydJejaupZRoZJA3qSD2l/EVL4DYVmzqiCftHVvjWbG3LD3nsLcU3bfpLOv8A1jjypv5bnaGq3iwAQSRpoDoQAPhWmC2EwuPcMKXjMN+73x8Km7dsDQCByG6t4rS7NbGBVTmE5oie7fup3WKJoK9026PfS8MygdtZKxof2gPd94FcU6OYq1YuXsJiRC3N0ggSVIYEjgVjuFejCK5L5VegZYjE2lEAjOImJJk5Rw1mt43c0TsQ2ps0NYZA1pFCkFjOihcsQDlGnLlXNdp4c2HVUuC6rIrngAW10G8bhUrhtjYi+5Et2iYQBnJ14ISe7eflV42H5IbujXCtrmWi5cI46DsqTzk+FdrNfzXTO57Rzqxsu/iWWEJOkab/AAA1Puru3k52Dfw2HK3mPabMqGIQRrA4Ekyde/SSKndmbCs4dYtIF4Ex2j4neakIrlnnLNSHcUVmiuWqprtPZ1u/aezdXNbuKUdZIlToRKkEe41X/wDRns/+yf8Ax7//ALlWo03xOOS2JYwDpun5VVV5fJrs8GRaaf39/wDrrN3yb7Pb0rTH/f3x8nqVbpBZ5sf7p/Gtf/ENr9v4f9au13UN/or2Z/YH/Hv/APuU62Z5P8Dh2zWbORz9bO5f3OzFhu505xnSuzbRnfMFUSSY0mAOPfSTdM8PmKyZFvrSJHq/tb91Lups6HRqxyf/ABX/ADpIdEMLM9WZGgOdpAG4DWkbXTXDsbYBM3QWTd2gBJ48qUxXSy1bKBgR1jBF1GrGuE4OOeMZ3/wiTwWAS0CEB1MmWJM+JNOqrbdOcOAxJ0VurYyIVzoFOszS9npZaa49sBs9uMw0kSJE10xxmM1IJ2qV5SuiYxVhnHrEGkngNRGhgzVi/TyfZb4D86P05bPBvgPzrQ5L0b8mLvlYoWI0zPKrHKJlomN0V0PZXQOzbAz9r9kDInwG/wB9TA25a5ke6n1u8GEg6HWs9PymmtjCqgCqoUDgBFK1mtLwOUxExpO6e+qqqdO+l30VOqta4i4IA+wp+se/fHfruFcftlrVwurEXZzZw2sj6wO+n/SPCYqzjHOLJLMc+eOxl3aH7MaQPRG+N5Y3FIEGNDJ/aJ3HwEV4c7vfVdfDcdS6G+UZb+WziCEvH0W0C3P6W7tx+6ryDXGvJ/0K+lXvpF1T1Vs6cOscfVH7IO/3DnXZQK9HDlbj3TIlisUttS7mFUSSeQqNwnSnC3fQug+4iqj5Rtos11bExbAV2jexJ3eAAOnfVZ2dtAWTIE+/hwr63F6LLPDqfG5vqeHHydHxdV2O3j7Z3Op94ov27d1SjBWUiCDqCK5Vf6aNBAtoJBEyZE6SO+mmD2nctEZca+g5O/iO2KX0Wc82R1x+o4Z7uGNsnnXs69gdmWbQi3bVB+yIJ46neadgVE9GMa13C2ncyzLJMASdeVSwrw5Sy930McuqSz3ZoooqNCiiigQxtzLbc8QpPvjSuebMxyFkDMwhO31lxYLQmoGc6zOscav22Gixc9g/eK57av3kS3cDWOwiqBlbUPkWZzb9N9SrCb44SB5z0mzEXRBHnIjzoBX0NBG6thtBdfWznH/rD0Qy6A9dppmEHnvpXztuVD2PMzdmDLEi4cvp68de6llS6Tk6yx2z1xMHQhk7Pp6iaikmx6wScxTNqhvKGjqzE+dnLmyyM3CkxjRO55zSfP65M7aeu9HKY8RTjrLrjW7ZH0hYbQ9gC37fdFKjF3c2frbElvo8QfRFxlDen3k0DOzjRIIkHTKRegKMqTlHXnKubMSNdDSmK2ghb6zRcY5hiAARNyMsXgNxWAANxpb6TdtrIu2T9HARdDLgqh+3/kg0oWuDsdfZi354EA9pmN2VnPu/AimzRk2OQhwFeS4MfSBp6vN/6+h9PeCdd9Kpj1DBocpMFevElgBqYv7oG7N7qXtYm7mHn7A64G6ZDdlsttcul0cDSN9rjX/XWi0AZwpywBIHrN89/uptCK7TUBJzyGOY/SBqvbgf6xrrGmm41J4balsWiSyjW4yq9xScoZgATmPKN5j3VGh7mRIu2tbjaZf3wn1g01PLeK2F1xcu+etA5Wk5TDTnHZh9N8akimxKja9kkDMmq5pzL3ab++nGy9qI728rLJI7IYHQ6cOEkGojD424Hs+fsjzZG49kTb9Lzmvv+Fb7JN39WLOjLPZCqQdw3ksQd26rsX8UGsGY0pDCYrMgY6Hcw5MN4+M1UNdubAs4u11d5Qw3g/WU/aU8D89xmuX4fyR30xYt5ycNE9ZpMTujg/DlXWBtFDx+40ul1TuINc88Jl5WXRPBYFLKLbtgKigBQOAFLms1g1vWp2RyXylMfppgH1aa8J1qnXrxAq6+UlCcZxPm0gaxvaqg+GzA1+m9Jn/BxfkPXYzHnyysutm+DuZmUcyN/wD8irBjLFpVZV6sGJBVgSWHAasfdpUFbwRGhqWu4Qqsk/cRPdrFeT1vpMubkxzmepP+7PtfS/q3D6X0+eH4fVfPt3+7rXQ4RgbH7sfjU0KquxNri1g7CgS3VjTl40v+m3IJBGnICvk543qv3fQ4spcZ9osc1mqxhOlozZbg94B0qx2bgYAgyDurOWFx8tYZ45+ClFFFZbMduGMPc9k1z/D4NmtADC2T2BrmXSVEH1Xv48av+3WAw9wnTs/eYA++K5stlclsBL4YZc3nGjRdYHW7s0aCN3Cs1Yd2rMQfotnzfmWEjVz1Wvq9d/30fRGUAHDWSbAzuZHaDLdger4b4pO1hbedpsX8hCkDO3piZPre5fgKWw+FtZe3h75YiGPWP2tTv8731FbjBN6H0azJbr/SHqw4OX1eh4Vq2GZwQuGsjrx2NR2YTXTq+PMc6WFiz/8Ab4id3rH3cvW7qyMPZ0jDX9N3nH08PPaaUBkYtnGGsQ3mAMw9POwDer1Gh76wtt1hjh7BFgZW1HazLbg+r4T8Sa0fB28yFcPeCjMWGc6kxlPrd85ta1XAKWuE2LuVvRGcn6qxJ67TtA8DwppT/CbMuqI+j4cwT9bmxMa2e+kbmBfriepsjKB5sEZe0GAb1e/s/ZpuMH2Lc2LpYFc5LnUZTmHrddaVTCw8iy4t8U6zUmDrpc3a86IRGHcokWbAHXOAZAJM3tPVbt/PdWy4Rw9zzVgkozZSRCg59Aer36ToBQuCUBfMPIusxPWfVLPA9byYcqPovnCzWGZCIVc4JUdrQy/fzO+qMYfDvnw56nDwbZiTodbWreb36j3k0rsw3f1cMiKocgEOSZ1EZcoAG/jypNsPbzqRhSFUEEF11nLG65poDSmBJQWgbZXI0kyp0k5QMpJ+tSIvVvESzIdCNR3qeNNNoYdcwjRjvgxmAjeOPjTvFYbNBBysvonl4jiDyqv7U2vkOXFWDE9m4jadxBMFT3TWmblJ5K2sJ1QLZ3OhMMQRprJ093hUlZsQqxI0HjuqJtFnUtZYX00LKxy3RrIBO5t3GPfTm3ttZhpRvsuMp+/f7qjUqVsX9YPuNOTUQ+KHA/nUsu6iOedMsP1mOVDMFE3A66tpWMX0csBGOQqcukA6QOHjVg27g3N8XOsVEULM+J4xpVf2VspTdZ7l1XQhwR1pYkkqYCgxAgDu4aUnLn1STcjn6jhx5MNZSVT8cgUwDWLuPdyqAgblEDnCjXU866S/RfDEDsADuAH3xUTtDAYdCbeHsq9/eCxYhYIOp5j7p319D94WTXR/t8r0/wBE3bvk/KT9WtjEIh6tWtZV7A86AwiOB491SiYWdwJgSY4Vq+UCSBAkkmNI1O+sYXaw7XVXFPBtfnNee52930ccZOxrigtuSQTy/wAip7oxijqh04gcucd1Qz3VYA6HQwZBB4EaVLdHLPbJG4CN3ExpTK249zHGS9lioomiuD0G21Umy4/ZP3a1UUA5D4Vd3WRB41BYjoyZJtvHcwkDuBBn7jQRIUch8BSiqOQpw+xr4+oG9lx8mikTh7i77dz+An+WaKAg5VsFHIUj1wG+R4qw+YrIxac/uP5UUuFFZyitFcn0UuHwtufviKWTCXjutN4sVX5sT91E2TIFGlO12LeO821/iY/hS6dHj9a6391UX5hj99DaLIFBqYXo7b4tdPjcYfywK2/8PWOKsf8AeP8A1UNoMmtMuYhde0QvfqdY90n3VYv0Bh/7Me8k/M0rhtl2rZlLaKeYUT8d9A6ArS7ZVgQwBB0IIkEd4NKUUQ0wOyrVnMbaKuaJjumPCJPxpW/hEcQ6qw7wD86WooG2H2daT0ERfBQKcVmigidsYVbkqdxA5cDUdhtiIhlZBGggBdOXZWrKbYPAVkLVl0mlPx2JxF271Ni26r9e8wKqO5J1PKRzPiJLZ2wOqWEgc2OrE/54VP0VJ2u3XLk3j0ztP1RGN2IHXviDyOke4xVZxXRIKZ6skjdFtW3btQOfOr7RWplpwuEqm7N2HeKhcuQDiVA04wvOatWDwYtqFHvPM99OKKuWVyXHGQUUUVhoVg1migKTO+iigUooooNLlZFFFBms0UUBRRRQFFFFAUUUUBRRRQFFFFAUUUUBRRRQFFFFAUUUUBRRRQ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1272" name="AutoShape 8" descr="data:image/jpeg;base64,/9j/4AAQSkZJRgABAQAAAQABAAD/2wCEAAkGBhISERUUExQUFRQWFxYVFxcYFBcYGBYUFxcVGBUXGBgXGyYeGBojGRQVIC8gJCcpLCwsFR4xNTAqNSYrLCkBCQoKDgwOFw8PFCkcHBwpLCkqKSkpKSkpKSksKSkpKSkpLCkpKSkpKSkpKSkpKSwpLCkpKSopKikpNSkpKSkpLP/AABEIAOEA4QMBIgACEQEDEQH/xAAcAAABBAMBAAAAAAAAAAAAAAAAAwQFBgECBwj/xABPEAACAQIDBAUIBgcECAUFAAABAhEAAwQSIQUxQVEGEyJhcQcjMjNygZGxFEJSocHRFSRic5Ky0lOCk/AXNHSDosLh4hY1Q9PxJVRVo+P/xAAaAQEBAQEBAQEAAAAAAAAAAAAAAQIDBAUG/8QALBEBAQACAQMDAgMJAAAAAAAAAAECEQMSITEEQVEFcROBsRQVIzI0QmGh8P/aAAwDAQACEQMRAD8A7jRRRQFFFYNATWZqmdJOm9zD3zaW2hgKczFuIncIqGfp1iSfTRe7Kv460TcdLmia5Vc6WYk777e7T5Cltk7QuPdGa47eLMeB5mrpOp07rBzFam+vMfGqxavkRxnTXwP5Uu99iNw+P/Sr0m0+98Df8jSD7Utje33H8qrz3H4QPB2/pprczHfB/vN+VXpibqzrtywTHWCe8EfMU4XHWz9dfiKpOUjcAPef6a0YHj/n7qml26ADWabbO9Unsr8hTmstCiiigKKKKAooooCiiigKKKKAooooCiiigKKKKAoNFYNBynyhJ+vN7CfI1DWTU35Qv9dP7tPxqEsitRzyLrUlsIedH+eBqNSpPYHrl/zwNIq0g7vH8DSpetXQabt4+RrYWl+yvwH5VoJXbgjePiKbvcHMfEfnTo2V5L8B+VN3tDkPgKFN7l0cx8R+dJFgeIpyyUi4oi6bO9Unsr8hThjTfZ3qk9lflS1wSD+O6ubZs21rIEm7bAHEuv50mvSHCndfs/4qfnXJdu9ZaDKVUrmIkXJOjE6pGnZE68qr+GxrdcLVu4qMJEllRcokmCR+yNOMRRrTvY29hjuv2f8AFT862/TNj+2tf4ifnXn61gTdUZbZYT6QUt2gI7Jg91O7exrqJBtudd5tuPieJ/OpuL0u7jbFj+2tf4ifnW42ja/tE/jX868839mMhHWDq0fshrlsgDUEn0ZaAdwE1mzhMMbOY4nNc6u3cINuZdnYMsZp7OUE8dabLHoYbQt/bT+JfzpcGvLr2DcbriQrlhICbxAGggkbjrOleoU3CqzW1FFFAUUUUBRRRQFFFFAVg1msGg5b5RB+u/7tP+aoO1Vg8og/XB+6T5vUBbrUc8vJVak9geuX/PA1GCpPYPr08asFtuTAiJnj4HkDRkf9j/i/Ks3OHiPxrPXKPrL8R+dVSZD80+Df1U3dX+0v8Df105fEL9pf4h+dIPeXmKBuQ3Nfcp/qpIg8TPuil2ujv+B/KkGNBddnHzSeyvyrOPxPV2nfTsqW1JA05wCY8Aaxs31Seyvyph0v/wBRxP7m5/Ka51uOI7X2pdxDOXebZuEiyBGWSMoViokBtdTy8Kj02oyWQyZmZLznK1pWUIbeWS8c58Iot+sHtD5ikGtKC+rgEXGIGg3MB7i2+auc1rT08vHMNaXXoteNvZgdQoIF1hr6UOYJ17t3dTnY+3rly4qtkgqx0BnQGD6VMOiOLs/QFt3Sqgm4D2okFicx1047uVSuEtYG0wdLiE6gedzTMTEnv++vP89mNluntgNYtkqDluCCWjLmVwY11nQf/Fcl2ePOCAJyPv3emd/drrXS+mu3LT2bSWirt1uuvoQra6GNZy66fCud7D1vrP2Lnz5cK1x7k7pl5TP0ZgzHKBBMIjTbBmOxpuHajXWRXoq1uHhXne9h7hmJGsgkxG7hXoizuHgK6sVvRRRRkUUUUBRRRQFFFFAVg1mg0HNPKKv60P3afzPVdSrN5RR+sr+6X+Z6rSitRzvkoKktheuTxqNAqS2IfPJ41VXBhu8R+NbsKSdyBpvkHdPLvFIti35f8P8A/SrAq1aNTdr78j8F/rNJNdud/vKfgDQ2Vc02c1pduMLZuHcIEZuYJ4LHClDa7IJ4ifiJoLns31SeyvyrXamHFyzcQgsGRgQN5BG4d9bbNHmk9kfKm/SF4wt8wDFq4YO4wp31zrcefsffS3de3lIuI5BDQsZTmg/ZMae+m9qyXGYQDF5mLNCvbSDkWfSbVtONWjE7IS5h2vHLJUCAxntLwHITVXsbJlU1ukZLzKFysFyqsTOselPgIiuGHNeT8nfkl7dVO9k7Ae4/VXC1vMert9gEC64DhWiTBBPdHGp/C+S6+rZjetQNwCMI48vDjUV0ZYpjLAZQJvqrNnZhmXSTm03KADvgnSusi9bjR7e77S8hO6u0vy5uV4vZJtWLksc6YoWMw3ZcqMSB48aq2ylPWiJ9F92+M0n7qsfSu4RtBkKZT1jHUekCOy3Ig/gar+y2i4Du7F2iVaeidi3du3s65lFu4yBjJGVkyEkaFo++u8Yf0V8B8q4R0BTtXQOOHuag8ym413fD+ivgPlUx93XmmrPsVooorTgKKKKAooooCiiigKwazWDQc78oa/rCfuh/O351WkFWnyhL+sW/3f8AzNVZUVueGKyBUhsb1yeNMFWpDY6+eTxFVNrZcGnw40g63OCL/F/0pXaGJFu0XiYK6TG9lH40xsbfQ71cfA/I0XZVkvfZQe80g6XBvKjwBPzNbYvpFbX6rnwA+ZNQG0ulxg5LcHmzT9wFE2ksdiVREVvReBq9tNwjTORJhuFSWJSFAG4bvACqpszHX70nrcsLmjNlBAgQoFTWzsSzFgSTAB1M7yavsbX3Z/qk9kfKt8TZDoymIYEGRIg6GRWmB9Wnsr8qXbdXKukcI6RY42cRdsrqtu51IXSSxAyBQBMSQIn8ajsVby2UDoysA6sD9TUBuGpnT3086c2bYxuJZkYsbjdrhMdncZ+qR7qhn2tkFtWlchzKypqozqQe0JkAcDXKYY4+I6bt8m+LwBYqyFLZJABzHsgJqc0eiSYmd/CtLN64YVsoUQhuIATlIAO4jMYPxpG/etsZV1AkmCxGpM8J36TSLKp1LJPtH/IrYmsVh3z2zduOQpgMwLuLYBjQtvyndOhJFMMLs68sXCjZMgbNAjJcchDqYglSKQSz1hIDqd5jOd27dx91TuyPpF609pr91V6pVRTnKlLRkowCkgAMSI4ilG+D2j9GuYh1IBLsi+iRlfzgGRSCpkDUCNAOIr0Lh/RHgPlXm/aGxgOwpCkMCEYREk6DU5iTwjjXpCx6I8B8qRMrspRRRWmBRRRQFFFFAUUUUBWDWawaCidP089bP7B/mNVpLdWvp2s3bfsMP+KqobJXUVueHO+W4SnuyV88ntD501s3Qe41IbNXzqe0PnVRNbfX9XbxT+dar2HHaqybe/1d/wC7/OtV2wutXFMiOMliRoACRx4VAY5PnVgxa5SSNZ1NQeM1+NWo3wA9GrNskat7K/M1XcANBVn2OureyvzNQXzBDzaeyvypY0lhB2F9kfKlWrk7RxHpVaVsfidCCtxhmn9kEgeOtR9m04durQOrJmOYFgpGYrAzCM57P3kUr0zObaGLAzDKzD0pBYqhmCNNDFNLOy7hHYvdQCqmDPaBnRQSN2/Qms11hW62JGXLhLRkKWMKApO9YLdqOY30XLmLW4QuEtMoYgN2FzAEwQuckSIMHnWh2VegD6eBxmE19/WVlNjXf/yX3oI//ZWFZx+IvdTcL4dbJ01BQkGd2hJ+75VGC5cASSpViBABkSRoeU++pbbNhh2lurdRnA6kOCuWGLEszsxErvM+lUR1CKpZ2IIOgzA6/V5T+VbiHdzGIpCvOaQeyCIJG4Ebta9DYf0R4D5V5vRVdmYZYUgRIMnTjx8a9IYf0V8B8qrNKUUUVWRRRRQFFFFAUUUUBWCKzRQQnSHYPXgMph1BAHAzqR3eNUu7hSjFWBBG8GunEVH7V2Ol4a6MNzDePzFWXTNm3OrmEBMjSn+AXzqe0vzFb43APZbK48DwI5is4IecT2l+YrbGkxt9f1Z/7v8AOtV3CJrVn6QL+rXP7v8AOtVrBnWrilJbTFQN9asG0qgr2+rUKYBd1WjY69pvZX5mqzgdwq07FTtP7K/M0vgnldsKOwvsj5Uqa0w/ojwHyrc1xdnDOlNk/pHFFc2Y3ddJGUJbgiNd+hpoMRato3XvcBIdIUsOydGSJBhljSrL0s2XiDiMUtrDu/WXFcXAhMQqTHZ13HcR6Tb9IjcDgMUmbzDjNAI6m6zCDMyAog6/Cs2Okqv3MPs5SiG0xZ8pUZp9MdmT1sL7yI4xWt79GISDZckEqYzGIidesjnqNKtlvC4wyBhn3EjsXgOQBnuG+l02fj80fRmy/al/uUkGN1TS7UW/jMGqhsLauK5MGcy+b1kTmMHd/DSCbUIaQqiGzgZjAiY3rwie+avm0ti464pH0dmBIMTcEEb9SYIliIHL30w/8IY0Jn6hy8wUykdneNeWkd88KvhFIu49i+YBQJHMxGg1jkBXqKx6I8B8q4Njeiu0Lpdjg7iZj6KrAgAASBAnTfXebI7I8BWmaUoooogooooCiiigKKiulO1Ww2DxF9AGa1ae4A3okqJAPdXPtk+VLF3VzvbwyrDNANwsQOIhiDrw41ZNrJt1aiufWfKJeYSLduPBz+PPT3cd9Lp07vcUt/Bv6q1+HlXT8HP4XqiucbY8ouJtW8627R1jUP8A1VWsB5fLvWZcRYtqkxmTOSO8qW1HhrUuNnlnLC4+XZMXgkuKVYSPkeY5VVr+x2s3U+smdYbl2hoaML0za6odOrZWEqQDBH8VLnpBelARbm4AVGuskAd2+NJrw4+twuVwku557Odmz/beFZ7FxVEsQIHeGU/hVYtbKvg62n+A/A1btjY9rofMACjFCADvUkHjzFPb+KRAC7KoOgkxJ99evj5JlNz3ZuO1Ev7BxL7rRHtMBWLPk/vse26IO7tH8qu/6Vs/2qfxCj9LWP7VP4hW7lV6IgMN0BsqBLXG/vAfJfxqUwvR23bnLImAdSdB4nvp5+lrP9on8Qre1jrbaK6k9zCs9R0yFkWAByrasTWZo01rS7dCgliABvJMAeJOlU7yqdI7+DwyPYcIzXMhYqGhcrHQNpvA15TXC9tYvHYkh8TduG0z5Ze52RB1IQMNwnUCKK79tbymbOw8g4hHYfVtEOfDQx8TT7ot0vw+Pt57JII9K20B09oAnTvE1xG70NwNtCs3LrcGW7oOIaVGWNdwndvqBw125gsR1mFvEG3oCBJJ4qwGhG6ZqyW49WtRnqm9PVEVmKpvQLyh29oJkYBMQqgumsEadpDy13bxTfp15T02czW+pa5cCqwlgqnNMaiTpGu7fU00vJiobbHS/CYWetvKG+wO0/8ACuo99clwnSTaW1Bma+cNZOmSypUsOPaJmO+dandneT7BAecQuTvZ7jEn7xFbmM+UTGzPKzavYtbWTq7LAgO5AOf6ugMAHdGpk1fwa5PtPyRYV0LYa49hokdrrLbdxDaj3GrJ0A6QXSDg8XAxNodlpkXrQgB1PGJAPHd3xnSrrRWAazUQUUUUFb8ow/8ApWN/2e7/ACmvPex7pS4BP1lG+AJG/wCP516E8o//AJVjf9nu/wAprz5sfDJe6wNObQLETMaQNBpHGunH57OvHvfZ0LZePtXJ6t0aIBCsrEd8fZ793jUq+FJICrJPKuZ39i3rLLdYIoUgAoMswSZIJJMnXlrXUOinSpRee0y6CDPGCB+ddp1a3p6pll0713Q3lAZbFjKdWjcOZG88hXIMUDnM869F9OOhCY21mR8j7wfqk8JrhvSLonisNcbrLZKz6a9pTv4jdXLLLbz8mXVpI+TnpCbN8WWPm7h0B3Lc4eGYaeMGuhM2NGaM+WSLZGU5RuAkuIga7ju4zXEbN4owcb0IYeIIP4V3zD4a2QGKgzrrJ3+/ur4vruX9lynJP7uzjVl6D9Z1L9aZfrGLcdSzHh40n099Vb/ef8pp50VVQjBRABGkyBpwqR2ps5b1pkbcRoeKngRXp9Jl18OOXyKDs5WZJnWSN8aCnq4d+f8Axf8AbSKYd7Nu4rA9YhaFVlBc5dAC2kHTU07s5iAYbUCQWBgkajsiNK65OkJfRGPEfH/trBwZ5/f/ANtO8mmuYH31rcwzRoLh1HFxpIk6A7hJ91Z0N8PibyejcMciZH3rU9sXaL3c+aJUgaeFV8YBzuF343PxNTfR7DMgYMCJI37zvHEzXTG3emcvCB8pyo1q0lxA9t2cMOI7OhQ/VYTIPdHGuM9JtgLZy8bbaW7oGhAiFbflYTqOB7ta7/0t2R19oaSFkxHa3b17xExx3aVzLE4Xqs1q6nWWX3j7XJ0J9Fhrrwgg8q3UjmNpVBgtGkFMxju3RrFOwWCwk7tBOnvrr3+hzCZFKO+c6s7QSwI0AAgDWkehmwbdi/ke0rORmOYaJ3AHjMiYrdy9kNvI90RxVq4MVeK5HtMqie12ipBK/V9E6HXX4zXle6LdfYF5QC9vQ+zwPuPzq7YRwTHdu5U6v2VZSrAEMCCDqCDvEUl7jmfRrBKLVvKNMqwOQjdTxtr27V9lchSvBiBmUqCrIGEMJDA+B5VGYrFnZmJNq4GbDtLIwBZkkFoyjeDBGm4g86tOAxuCxobS1ftqqMuZQSC2cEGdQez7p763e3dTPYG2EuJeZTKqwUkaoXMkhDxgRNUTpvtc2btnEoYuWrgKkGCQZLr3gwNKvPSHaFqzh3KlLdu2CcqiNInRV5TPurje0sYcY8khE1CKZzMeJI3SYju99LjsegehXS23tDCreTRvRuJOqXBvHhxB5VYK809FukjbKxudM7WHhbimJK84GmZSdO6vR2Cxi3UV0OZGAZSOIO6sWarJxRRRUFe8oQH6Lxk7uoufymvPOBfqyGG8FT3aZp/CvQnlG/8AKsb/ALPd/lNeb9no4mQY1iQa68V1XXjy1Vu2ljGxJthIEGTmmC3DdwFLC49vFdbcKAMIIWd0CN/eD8agsO0sDlJI5THhoRSu0jDaq2ntfNjr8K9c09m55X3ZPTcsz2RnKhezlDMRLpnaBrCgae0edONo9I2zL+rs4Y9oi1dhRpJg7wJOmvo+6uTYjH3VBNsspOhKkgxv4eA+FSGF6SEhR1jliApGe9JPZDRl+sQDprOavl+o48pnuXs8meWrbE/0g2PZvKB1IW45VAyrdXtsTmiRlKhFBnnPACrzatwoHIRVd6LbAvIWu4hnzOZSyzs3VJwzAn1hHDeFYj60CQPSO3By9qCV9JR2s5XTnOracCOdfnfqOefPlOPDv0+a5W7XjosOw/tD5VO1AdE3m2x5kHXvUGp+vsfTv6bD7IwVrNFQ+3ulmFwY8/dVTEhd7kcwvLv3V7hLzWl2+qgszBQN5JgD3muSbf8ALa3aXC2gI+s+reIUacRvJ31RsdtTGY9u29y7PaQz2Y4iB2Rx4cKm2duv7c8ruBsSEZrzfsehPtnT4TXONueVvHXyy2j1K7stsdvLwOcgk68svhxpfZPRC7eXI65uaqJC84gQDPM8au2wvJitsDMFSOXbf+I7vdU6vhO9NPJZ0ixWUYfEozSfN3ZkkHMSGkzHLlxqydJejaupZRoZJA3qSD2l/EVL4DYVmzqiCftHVvjWbG3LD3nsLcU3bfpLOv8A1jjypv5bnaGq3iwAQSRpoDoQAPhWmC2EwuPcMKXjMN+73x8Km7dsDQCByG6t4rS7NbGBVTmE5oie7fup3WKJoK9026PfS8MygdtZKxof2gPd94FcU6OYq1YuXsJiRC3N0ggSVIYEjgVjuFejCK5L5VegZYjE2lEAjOImJJk5Rw1mt43c0TsQ2ps0NYZA1pFCkFjOihcsQDlGnLlXNdp4c2HVUuC6rIrngAW10G8bhUrhtjYi+5Et2iYQBnJ14ISe7eflV42H5IbujXCtrmWi5cI46DsqTzk+FdrNfzXTO57Rzqxsu/iWWEJOkab/AAA1Puru3k52Dfw2HK3mPabMqGIQRrA4Ekyde/SSKndmbCs4dYtIF4Ex2j4neakIrlnnLNSHcUVmiuWqprtPZ1u/aezdXNbuKUdZIlToRKkEe41X/wDRns/+yf8Ax7//ALlWo03xOOS2JYwDpun5VVV5fJrs8GRaaf39/wDrrN3yb7Pb0rTH/f3x8nqVbpBZ5sf7p/Gtf/ENr9v4f9au13UN/or2Z/YH/Hv/APuU62Z5P8Dh2zWbORz9bO5f3OzFhu505xnSuzbRnfMFUSSY0mAOPfSTdM8PmKyZFvrSJHq/tb91Lups6HRqxyf/ABX/ADpIdEMLM9WZGgOdpAG4DWkbXTXDsbYBM3QWTd2gBJ48qUxXSy1bKBgR1jBF1GrGuE4OOeMZ3/wiTwWAS0CEB1MmWJM+JNOqrbdOcOAxJ0VurYyIVzoFOszS9npZaa49sBs9uMw0kSJE10xxmM1IJ2qV5SuiYxVhnHrEGkngNRGhgzVi/TyfZb4D86P05bPBvgPzrQ5L0b8mLvlYoWI0zPKrHKJlomN0V0PZXQOzbAz9r9kDInwG/wB9TA25a5ke6n1u8GEg6HWs9PymmtjCqgCqoUDgBFK1mtLwOUxExpO6e+qqqdO+l30VOqta4i4IA+wp+se/fHfruFcftlrVwurEXZzZw2sj6wO+n/SPCYqzjHOLJLMc+eOxl3aH7MaQPRG+N5Y3FIEGNDJ/aJ3HwEV4c7vfVdfDcdS6G+UZb+WziCEvH0W0C3P6W7tx+6ryDXGvJ/0K+lXvpF1T1Vs6cOscfVH7IO/3DnXZQK9HDlbj3TIlisUttS7mFUSSeQqNwnSnC3fQug+4iqj5Rtos11bExbAV2jexJ3eAAOnfVZ2dtAWTIE+/hwr63F6LLPDqfG5vqeHHydHxdV2O3j7Z3Op94ov27d1SjBWUiCDqCK5Vf6aNBAtoJBEyZE6SO+mmD2nctEZca+g5O/iO2KX0Wc82R1x+o4Z7uGNsnnXs69gdmWbQi3bVB+yIJ46neadgVE9GMa13C2ncyzLJMASdeVSwrw5Sy930McuqSz3ZoooqNCiiigQxtzLbc8QpPvjSuebMxyFkDMwhO31lxYLQmoGc6zOscav22Gixc9g/eK57av3kS3cDWOwiqBlbUPkWZzb9N9SrCb44SB5z0mzEXRBHnIjzoBX0NBG6thtBdfWznH/rD0Qy6A9dppmEHnvpXztuVD2PMzdmDLEi4cvp68de6llS6Tk6yx2z1xMHQhk7Pp6iaikmx6wScxTNqhvKGjqzE+dnLmyyM3CkxjRO55zSfP65M7aeu9HKY8RTjrLrjW7ZH0hYbQ9gC37fdFKjF3c2frbElvo8QfRFxlDen3k0DOzjRIIkHTKRegKMqTlHXnKubMSNdDSmK2ghb6zRcY5hiAARNyMsXgNxWAANxpb6TdtrIu2T9HARdDLgqh+3/kg0oWuDsdfZi354EA9pmN2VnPu/AimzRk2OQhwFeS4MfSBp6vN/6+h9PeCdd9Kpj1DBocpMFevElgBqYv7oG7N7qXtYm7mHn7A64G6ZDdlsttcul0cDSN9rjX/XWi0AZwpywBIHrN89/uptCK7TUBJzyGOY/SBqvbgf6xrrGmm41J4balsWiSyjW4yq9xScoZgATmPKN5j3VGh7mRIu2tbjaZf3wn1g01PLeK2F1xcu+etA5Wk5TDTnHZh9N8akimxKja9kkDMmq5pzL3ab++nGy9qI728rLJI7IYHQ6cOEkGojD424Hs+fsjzZG49kTb9Lzmvv+Fb7JN39WLOjLPZCqQdw3ksQd26rsX8UGsGY0pDCYrMgY6Hcw5MN4+M1UNdubAs4u11d5Qw3g/WU/aU8D89xmuX4fyR30xYt5ycNE9ZpMTujg/DlXWBtFDx+40ul1TuINc88Jl5WXRPBYFLKLbtgKigBQOAFLms1g1vWp2RyXylMfppgH1aa8J1qnXrxAq6+UlCcZxPm0gaxvaqg+GzA1+m9Jn/BxfkPXYzHnyysutm+DuZmUcyN/wD8irBjLFpVZV6sGJBVgSWHAasfdpUFbwRGhqWu4Qqsk/cRPdrFeT1vpMubkxzmepP+7PtfS/q3D6X0+eH4fVfPt3+7rXQ4RgbH7sfjU0KquxNri1g7CgS3VjTl40v+m3IJBGnICvk543qv3fQ4spcZ9osc1mqxhOlozZbg94B0qx2bgYAgyDurOWFx8tYZ45+ClFFFZbMduGMPc9k1z/D4NmtADC2T2BrmXSVEH1Xv48av+3WAw9wnTs/eYA++K5stlclsBL4YZc3nGjRdYHW7s0aCN3Cs1Yd2rMQfotnzfmWEjVz1Wvq9d/30fRGUAHDWSbAzuZHaDLdger4b4pO1hbedpsX8hCkDO3piZPre5fgKWw+FtZe3h75YiGPWP2tTv8731FbjBN6H0azJbr/SHqw4OX1eh4Vq2GZwQuGsjrx2NR2YTXTq+PMc6WFiz/8Ab4id3rH3cvW7qyMPZ0jDX9N3nH08PPaaUBkYtnGGsQ3mAMw9POwDer1Gh76wtt1hjh7BFgZW1HazLbg+r4T8Sa0fB28yFcPeCjMWGc6kxlPrd85ta1XAKWuE2LuVvRGcn6qxJ67TtA8DwppT/CbMuqI+j4cwT9bmxMa2e+kbmBfriepsjKB5sEZe0GAb1e/s/ZpuMH2Lc2LpYFc5LnUZTmHrddaVTCw8iy4t8U6zUmDrpc3a86IRGHcokWbAHXOAZAJM3tPVbt/PdWy4Rw9zzVgkozZSRCg59Aer36ToBQuCUBfMPIusxPWfVLPA9byYcqPovnCzWGZCIVc4JUdrQy/fzO+qMYfDvnw56nDwbZiTodbWreb36j3k0rsw3f1cMiKocgEOSZ1EZcoAG/jypNsPbzqRhSFUEEF11nLG65poDSmBJQWgbZXI0kyp0k5QMpJ+tSIvVvESzIdCNR3qeNNNoYdcwjRjvgxmAjeOPjTvFYbNBBysvonl4jiDyqv7U2vkOXFWDE9m4jadxBMFT3TWmblJ5K2sJ1QLZ3OhMMQRprJ093hUlZsQqxI0HjuqJtFnUtZYX00LKxy3RrIBO5t3GPfTm3ttZhpRvsuMp+/f7qjUqVsX9YPuNOTUQ+KHA/nUsu6iOedMsP1mOVDMFE3A66tpWMX0csBGOQqcukA6QOHjVg27g3N8XOsVEULM+J4xpVf2VspTdZ7l1XQhwR1pYkkqYCgxAgDu4aUnLn1STcjn6jhx5MNZSVT8cgUwDWLuPdyqAgblEDnCjXU866S/RfDEDsADuAH3xUTtDAYdCbeHsq9/eCxYhYIOp5j7p319D94WTXR/t8r0/wBE3bvk/KT9WtjEIh6tWtZV7A86AwiOB491SiYWdwJgSY4Vq+UCSBAkkmNI1O+sYXaw7XVXFPBtfnNee52930ccZOxrigtuSQTy/wAip7oxijqh04gcucd1Qz3VYA6HQwZBB4EaVLdHLPbJG4CN3ExpTK249zHGS9lioomiuD0G21Umy4/ZP3a1UUA5D4Vd3WRB41BYjoyZJtvHcwkDuBBn7jQRIUch8BSiqOQpw+xr4+oG9lx8mikTh7i77dz+An+WaKAg5VsFHIUj1wG+R4qw+YrIxac/uP5UUuFFZyitFcn0UuHwtufviKWTCXjutN4sVX5sT91E2TIFGlO12LeO821/iY/hS6dHj9a6391UX5hj99DaLIFBqYXo7b4tdPjcYfywK2/8PWOKsf8AeP8A1UNoMmtMuYhde0QvfqdY90n3VYv0Bh/7Me8k/M0rhtl2rZlLaKeYUT8d9A6ArS7ZVgQwBB0IIkEd4NKUUQ0wOyrVnMbaKuaJjumPCJPxpW/hEcQ6qw7wD86WooG2H2daT0ERfBQKcVmigidsYVbkqdxA5cDUdhtiIhlZBGggBdOXZWrKbYPAVkLVl0mlPx2JxF271Ni26r9e8wKqO5J1PKRzPiJLZ2wOqWEgc2OrE/54VP0VJ2u3XLk3j0ztP1RGN2IHXviDyOke4xVZxXRIKZ6skjdFtW3btQOfOr7RWplpwuEqm7N2HeKhcuQDiVA04wvOatWDwYtqFHvPM99OKKuWVyXHGQUUUVhoVg1migKTO+iigUooooNLlZFFFBms0UUBRRRQFFFFAUUUUBRRRQFFFFAUUUUBRRRQFFFFAUUUUBRRRQ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1274" name="AutoShape 10" descr="data:image/jpeg;base64,/9j/4AAQSkZJRgABAQAAAQABAAD/2wCEAAkGBhISERUUExQUFRQWFxYVFxcYFBcYGBYUFxcVGBUXGBgXGyYeGBojGRQVIC8gJCcpLCwsFR4xNTAqNSYrLCkBCQoKDgwOFw8PFCkcHBwpLCkqKSkpKSkpKSksKSkpKSkpLCkpKSkpKSkpKSkpKSwpLCkpKSopKikpNSkpKSkpLP/AABEIAOEA4QMBIgACEQEDEQH/xAAcAAABBAMBAAAAAAAAAAAAAAAAAwQFBgECBwj/xABPEAACAQIDBAUIBgcECAUFAAABAhEAAwQSIQUxQVEGEyJhcQcjMjNygZGxFEJSocHRFSRic5Ky0lOCk/AXNHSDosLh4hY1Q9PxJVRVo+P/xAAaAQEBAQEBAQEAAAAAAAAAAAAAAQIDBAUG/8QALBEBAQACAQMDAgMJAAAAAAAAAAECEQMSITEEQVEFcROBsRQVIzI0QmGh8P/aAAwDAQACEQMRAD8A7jRRRQFFFYNATWZqmdJOm9zD3zaW2hgKczFuIncIqGfp1iSfTRe7Kv460TcdLmia5Vc6WYk777e7T5Cltk7QuPdGa47eLMeB5mrpOp07rBzFam+vMfGqxavkRxnTXwP5Uu99iNw+P/Sr0m0+98Df8jSD7Utje33H8qrz3H4QPB2/pprczHfB/vN+VXpibqzrtywTHWCe8EfMU4XHWz9dfiKpOUjcAPef6a0YHj/n7qml26ADWabbO9Unsr8hTmstCiiigKKKKAooooCiiigKKKKAooooCiiigKKKKAoNFYNBynyhJ+vN7CfI1DWTU35Qv9dP7tPxqEsitRzyLrUlsIedH+eBqNSpPYHrl/zwNIq0g7vH8DSpetXQabt4+RrYWl+yvwH5VoJXbgjePiKbvcHMfEfnTo2V5L8B+VN3tDkPgKFN7l0cx8R+dJFgeIpyyUi4oi6bO9Unsr8hThjTfZ3qk9lflS1wSD+O6ubZs21rIEm7bAHEuv50mvSHCndfs/4qfnXJdu9ZaDKVUrmIkXJOjE6pGnZE68qr+GxrdcLVu4qMJEllRcokmCR+yNOMRRrTvY29hjuv2f8AFT862/TNj+2tf4ifnXn61gTdUZbZYT6QUt2gI7Jg91O7exrqJBtudd5tuPieJ/OpuL0u7jbFj+2tf4ifnW42ja/tE/jX868839mMhHWDq0fshrlsgDUEn0ZaAdwE1mzhMMbOY4nNc6u3cINuZdnYMsZp7OUE8dabLHoYbQt/bT+JfzpcGvLr2DcbriQrlhICbxAGggkbjrOleoU3CqzW1FFFAUUUUBRRRQFFFFAVg1msGg5b5RB+u/7tP+aoO1Vg8og/XB+6T5vUBbrUc8vJVak9geuX/PA1GCpPYPr08asFtuTAiJnj4HkDRkf9j/i/Ks3OHiPxrPXKPrL8R+dVSZD80+Df1U3dX+0v8Df105fEL9pf4h+dIPeXmKBuQ3Nfcp/qpIg8TPuil2ujv+B/KkGNBddnHzSeyvyrOPxPV2nfTsqW1JA05wCY8Aaxs31Seyvyph0v/wBRxP7m5/Ka51uOI7X2pdxDOXebZuEiyBGWSMoViokBtdTy8Kj02oyWQyZmZLznK1pWUIbeWS8c58Iot+sHtD5ikGtKC+rgEXGIGg3MB7i2+auc1rT08vHMNaXXoteNvZgdQoIF1hr6UOYJ17t3dTnY+3rly4qtkgqx0BnQGD6VMOiOLs/QFt3Sqgm4D2okFicx1047uVSuEtYG0wdLiE6gedzTMTEnv++vP89mNluntgNYtkqDluCCWjLmVwY11nQf/Fcl2ePOCAJyPv3emd/drrXS+mu3LT2bSWirt1uuvoQra6GNZy66fCud7D1vrP2Lnz5cK1x7k7pl5TP0ZgzHKBBMIjTbBmOxpuHajXWRXoq1uHhXne9h7hmJGsgkxG7hXoizuHgK6sVvRRRRkUUUUBRRRQFFFFAVg1mg0HNPKKv60P3afzPVdSrN5RR+sr+6X+Z6rSitRzvkoKktheuTxqNAqS2IfPJ41VXBhu8R+NbsKSdyBpvkHdPLvFIti35f8P8A/SrAq1aNTdr78j8F/rNJNdud/vKfgDQ2Vc02c1pduMLZuHcIEZuYJ4LHClDa7IJ4ifiJoLns31SeyvyrXamHFyzcQgsGRgQN5BG4d9bbNHmk9kfKm/SF4wt8wDFq4YO4wp31zrcefsffS3de3lIuI5BDQsZTmg/ZMae+m9qyXGYQDF5mLNCvbSDkWfSbVtONWjE7IS5h2vHLJUCAxntLwHITVXsbJlU1ukZLzKFysFyqsTOselPgIiuGHNeT8nfkl7dVO9k7Ae4/VXC1vMert9gEC64DhWiTBBPdHGp/C+S6+rZjetQNwCMI48vDjUV0ZYpjLAZQJvqrNnZhmXSTm03KADvgnSusi9bjR7e77S8hO6u0vy5uV4vZJtWLksc6YoWMw3ZcqMSB48aq2ylPWiJ9F92+M0n7qsfSu4RtBkKZT1jHUekCOy3Ig/gar+y2i4Du7F2iVaeidi3du3s65lFu4yBjJGVkyEkaFo++u8Yf0V8B8q4R0BTtXQOOHuag8ym413fD+ivgPlUx93XmmrPsVooorTgKKKKAooooCiiigKwazWDQc78oa/rCfuh/O351WkFWnyhL+sW/3f8AzNVZUVueGKyBUhsb1yeNMFWpDY6+eTxFVNrZcGnw40g63OCL/F/0pXaGJFu0XiYK6TG9lH40xsbfQ71cfA/I0XZVkvfZQe80g6XBvKjwBPzNbYvpFbX6rnwA+ZNQG0ulxg5LcHmzT9wFE2ksdiVREVvReBq9tNwjTORJhuFSWJSFAG4bvACqpszHX70nrcsLmjNlBAgQoFTWzsSzFgSTAB1M7yavsbX3Z/qk9kfKt8TZDoymIYEGRIg6GRWmB9Wnsr8qXbdXKukcI6RY42cRdsrqtu51IXSSxAyBQBMSQIn8ajsVby2UDoysA6sD9TUBuGpnT3086c2bYxuJZkYsbjdrhMdncZ+qR7qhn2tkFtWlchzKypqozqQe0JkAcDXKYY4+I6bt8m+LwBYqyFLZJABzHsgJqc0eiSYmd/CtLN64YVsoUQhuIATlIAO4jMYPxpG/etsZV1AkmCxGpM8J36TSLKp1LJPtH/IrYmsVh3z2zduOQpgMwLuLYBjQtvyndOhJFMMLs68sXCjZMgbNAjJcchDqYglSKQSz1hIDqd5jOd27dx91TuyPpF609pr91V6pVRTnKlLRkowCkgAMSI4ilG+D2j9GuYh1IBLsi+iRlfzgGRSCpkDUCNAOIr0Lh/RHgPlXm/aGxgOwpCkMCEYREk6DU5iTwjjXpCx6I8B8qRMrspRRRWmBRRRQFFFFAUUUUBWDWawaCidP089bP7B/mNVpLdWvp2s3bfsMP+KqobJXUVueHO+W4SnuyV88ntD501s3Qe41IbNXzqe0PnVRNbfX9XbxT+dar2HHaqybe/1d/wC7/OtV2wutXFMiOMliRoACRx4VAY5PnVgxa5SSNZ1NQeM1+NWo3wA9GrNskat7K/M1XcANBVn2OureyvzNQXzBDzaeyvypY0lhB2F9kfKlWrk7RxHpVaVsfidCCtxhmn9kEgeOtR9m04durQOrJmOYFgpGYrAzCM57P3kUr0zObaGLAzDKzD0pBYqhmCNNDFNLOy7hHYvdQCqmDPaBnRQSN2/Qms11hW62JGXLhLRkKWMKApO9YLdqOY30XLmLW4QuEtMoYgN2FzAEwQuckSIMHnWh2VegD6eBxmE19/WVlNjXf/yX3oI//ZWFZx+IvdTcL4dbJ01BQkGd2hJ+75VGC5cASSpViBABkSRoeU++pbbNhh2lurdRnA6kOCuWGLEszsxErvM+lUR1CKpZ2IIOgzA6/V5T+VbiHdzGIpCvOaQeyCIJG4Ebta9DYf0R4D5V5vRVdmYZYUgRIMnTjx8a9IYf0V8B8qrNKUUUVWRRRRQFFFFAUUUUBWCKzRQQnSHYPXgMph1BAHAzqR3eNUu7hSjFWBBG8GunEVH7V2Ol4a6MNzDePzFWXTNm3OrmEBMjSn+AXzqe0vzFb43APZbK48DwI5is4IecT2l+YrbGkxt9f1Z/7v8AOtV3CJrVn6QL+rXP7v8AOtVrBnWrilJbTFQN9asG0qgr2+rUKYBd1WjY69pvZX5mqzgdwq07FTtP7K/M0vgnldsKOwvsj5Uqa0w/ojwHyrc1xdnDOlNk/pHFFc2Y3ddJGUJbgiNd+hpoMRato3XvcBIdIUsOydGSJBhljSrL0s2XiDiMUtrDu/WXFcXAhMQqTHZ13HcR6Tb9IjcDgMUmbzDjNAI6m6zCDMyAog6/Cs2Okqv3MPs5SiG0xZ8pUZp9MdmT1sL7yI4xWt79GISDZckEqYzGIidesjnqNKtlvC4wyBhn3EjsXgOQBnuG+l02fj80fRmy/al/uUkGN1TS7UW/jMGqhsLauK5MGcy+b1kTmMHd/DSCbUIaQqiGzgZjAiY3rwie+avm0ti464pH0dmBIMTcEEb9SYIliIHL30w/8IY0Jn6hy8wUykdneNeWkd88KvhFIu49i+YBQJHMxGg1jkBXqKx6I8B8q4Njeiu0Lpdjg7iZj6KrAgAASBAnTfXebI7I8BWmaUoooogooooCiiigKKiulO1Ww2DxF9AGa1ae4A3okqJAPdXPtk+VLF3VzvbwyrDNANwsQOIhiDrw41ZNrJt1aiufWfKJeYSLduPBz+PPT3cd9Lp07vcUt/Bv6q1+HlXT8HP4XqiucbY8ouJtW8627R1jUP8A1VWsB5fLvWZcRYtqkxmTOSO8qW1HhrUuNnlnLC4+XZMXgkuKVYSPkeY5VVr+x2s3U+smdYbl2hoaML0za6odOrZWEqQDBH8VLnpBelARbm4AVGuskAd2+NJrw4+twuVwku557Odmz/beFZ7FxVEsQIHeGU/hVYtbKvg62n+A/A1btjY9rofMACjFCADvUkHjzFPb+KRAC7KoOgkxJ99evj5JlNz3ZuO1Ev7BxL7rRHtMBWLPk/vse26IO7tH8qu/6Vs/2qfxCj9LWP7VP4hW7lV6IgMN0BsqBLXG/vAfJfxqUwvR23bnLImAdSdB4nvp5+lrP9on8Qre1jrbaK6k9zCs9R0yFkWAByrasTWZo01rS7dCgliABvJMAeJOlU7yqdI7+DwyPYcIzXMhYqGhcrHQNpvA15TXC9tYvHYkh8TduG0z5Ze52RB1IQMNwnUCKK79tbymbOw8g4hHYfVtEOfDQx8TT7ot0vw+Pt57JII9K20B09oAnTvE1xG70NwNtCs3LrcGW7oOIaVGWNdwndvqBw125gsR1mFvEG3oCBJJ4qwGhG6ZqyW49WtRnqm9PVEVmKpvQLyh29oJkYBMQqgumsEadpDy13bxTfp15T02czW+pa5cCqwlgqnNMaiTpGu7fU00vJiobbHS/CYWetvKG+wO0/8ACuo99clwnSTaW1Bma+cNZOmSypUsOPaJmO+dandneT7BAecQuTvZ7jEn7xFbmM+UTGzPKzavYtbWTq7LAgO5AOf6ugMAHdGpk1fwa5PtPyRYV0LYa49hokdrrLbdxDaj3GrJ0A6QXSDg8XAxNodlpkXrQgB1PGJAPHd3xnSrrRWAazUQUUUUFb8ow/8ApWN/2e7/ACmvPex7pS4BP1lG+AJG/wCP516E8o//AJVjf9nu/wAprz5sfDJe6wNObQLETMaQNBpHGunH57OvHvfZ0LZePtXJ6t0aIBCsrEd8fZ793jUq+FJICrJPKuZ39i3rLLdYIoUgAoMswSZIJJMnXlrXUOinSpRee0y6CDPGCB+ddp1a3p6pll0713Q3lAZbFjKdWjcOZG88hXIMUDnM869F9OOhCY21mR8j7wfqk8JrhvSLonisNcbrLZKz6a9pTv4jdXLLLbz8mXVpI+TnpCbN8WWPm7h0B3Lc4eGYaeMGuhM2NGaM+WSLZGU5RuAkuIga7ju4zXEbN4owcb0IYeIIP4V3zD4a2QGKgzrrJ3+/ur4vruX9lynJP7uzjVl6D9Z1L9aZfrGLcdSzHh40n099Vb/ef8pp50VVQjBRABGkyBpwqR2ps5b1pkbcRoeKngRXp9Jl18OOXyKDs5WZJnWSN8aCnq4d+f8Axf8AbSKYd7Nu4rA9YhaFVlBc5dAC2kHTU07s5iAYbUCQWBgkajsiNK65OkJfRGPEfH/trBwZ5/f/ANtO8mmuYH31rcwzRoLh1HFxpIk6A7hJ91Z0N8PibyejcMciZH3rU9sXaL3c+aJUgaeFV8YBzuF343PxNTfR7DMgYMCJI37zvHEzXTG3emcvCB8pyo1q0lxA9t2cMOI7OhQ/VYTIPdHGuM9JtgLZy8bbaW7oGhAiFbflYTqOB7ta7/0t2R19oaSFkxHa3b17xExx3aVzLE4Xqs1q6nWWX3j7XJ0J9Fhrrwgg8q3UjmNpVBgtGkFMxju3RrFOwWCwk7tBOnvrr3+hzCZFKO+c6s7QSwI0AAgDWkehmwbdi/ke0rORmOYaJ3AHjMiYrdy9kNvI90RxVq4MVeK5HtMqie12ipBK/V9E6HXX4zXle6LdfYF5QC9vQ+zwPuPzq7YRwTHdu5U6v2VZSrAEMCCDqCDvEUl7jmfRrBKLVvKNMqwOQjdTxtr27V9lchSvBiBmUqCrIGEMJDA+B5VGYrFnZmJNq4GbDtLIwBZkkFoyjeDBGm4g86tOAxuCxobS1ftqqMuZQSC2cEGdQez7p763e3dTPYG2EuJeZTKqwUkaoXMkhDxgRNUTpvtc2btnEoYuWrgKkGCQZLr3gwNKvPSHaFqzh3KlLdu2CcqiNInRV5TPurje0sYcY8khE1CKZzMeJI3SYju99LjsegehXS23tDCreTRvRuJOqXBvHhxB5VYK809FukjbKxudM7WHhbimJK84GmZSdO6vR2Cxi3UV0OZGAZSOIO6sWarJxRRRUFe8oQH6Lxk7uoufymvPOBfqyGG8FT3aZp/CvQnlG/8AKsb/ALPd/lNeb9no4mQY1iQa68V1XXjy1Vu2ljGxJthIEGTmmC3DdwFLC49vFdbcKAMIIWd0CN/eD8agsO0sDlJI5THhoRSu0jDaq2ntfNjr8K9c09m55X3ZPTcsz2RnKhezlDMRLpnaBrCgae0edONo9I2zL+rs4Y9oi1dhRpJg7wJOmvo+6uTYjH3VBNsspOhKkgxv4eA+FSGF6SEhR1jliApGe9JPZDRl+sQDprOavl+o48pnuXs8meWrbE/0g2PZvKB1IW45VAyrdXtsTmiRlKhFBnnPACrzatwoHIRVd6LbAvIWu4hnzOZSyzs3VJwzAn1hHDeFYj60CQPSO3By9qCV9JR2s5XTnOracCOdfnfqOefPlOPDv0+a5W7XjosOw/tD5VO1AdE3m2x5kHXvUGp+vsfTv6bD7IwVrNFQ+3ulmFwY8/dVTEhd7kcwvLv3V7hLzWl2+qgszBQN5JgD3muSbf8ALa3aXC2gI+s+reIUacRvJ31RsdtTGY9u29y7PaQz2Y4iB2Rx4cKm2duv7c8ruBsSEZrzfsehPtnT4TXONueVvHXyy2j1K7stsdvLwOcgk68svhxpfZPRC7eXI65uaqJC84gQDPM8au2wvJitsDMFSOXbf+I7vdU6vhO9NPJZ0ixWUYfEozSfN3ZkkHMSGkzHLlxqydJejaupZRoZJA3qSD2l/EVL4DYVmzqiCftHVvjWbG3LD3nsLcU3bfpLOv8A1jjypv5bnaGq3iwAQSRpoDoQAPhWmC2EwuPcMKXjMN+73x8Km7dsDQCByG6t4rS7NbGBVTmE5oie7fup3WKJoK9026PfS8MygdtZKxof2gPd94FcU6OYq1YuXsJiRC3N0ggSVIYEjgVjuFejCK5L5VegZYjE2lEAjOImJJk5Rw1mt43c0TsQ2ps0NYZA1pFCkFjOihcsQDlGnLlXNdp4c2HVUuC6rIrngAW10G8bhUrhtjYi+5Et2iYQBnJ14ISe7eflV42H5IbujXCtrmWi5cI46DsqTzk+FdrNfzXTO57Rzqxsu/iWWEJOkab/AAA1Puru3k52Dfw2HK3mPabMqGIQRrA4Ekyde/SSKndmbCs4dYtIF4Ex2j4neakIrlnnLNSHcUVmiuWqprtPZ1u/aezdXNbuKUdZIlToRKkEe41X/wDRns/+yf8Ax7//ALlWo03xOOS2JYwDpun5VVV5fJrs8GRaaf39/wDrrN3yb7Pb0rTH/f3x8nqVbpBZ5sf7p/Gtf/ENr9v4f9au13UN/or2Z/YH/Hv/APuU62Z5P8Dh2zWbORz9bO5f3OzFhu505xnSuzbRnfMFUSSY0mAOPfSTdM8PmKyZFvrSJHq/tb91Lups6HRqxyf/ABX/ADpIdEMLM9WZGgOdpAG4DWkbXTXDsbYBM3QWTd2gBJ48qUxXSy1bKBgR1jBF1GrGuE4OOeMZ3/wiTwWAS0CEB1MmWJM+JNOqrbdOcOAxJ0VurYyIVzoFOszS9npZaa49sBs9uMw0kSJE10xxmM1IJ2qV5SuiYxVhnHrEGkngNRGhgzVi/TyfZb4D86P05bPBvgPzrQ5L0b8mLvlYoWI0zPKrHKJlomN0V0PZXQOzbAz9r9kDInwG/wB9TA25a5ke6n1u8GEg6HWs9PymmtjCqgCqoUDgBFK1mtLwOUxExpO6e+qqqdO+l30VOqta4i4IA+wp+se/fHfruFcftlrVwurEXZzZw2sj6wO+n/SPCYqzjHOLJLMc+eOxl3aH7MaQPRG+N5Y3FIEGNDJ/aJ3HwEV4c7vfVdfDcdS6G+UZb+WziCEvH0W0C3P6W7tx+6ryDXGvJ/0K+lXvpF1T1Vs6cOscfVH7IO/3DnXZQK9HDlbj3TIlisUttS7mFUSSeQqNwnSnC3fQug+4iqj5Rtos11bExbAV2jexJ3eAAOnfVZ2dtAWTIE+/hwr63F6LLPDqfG5vqeHHydHxdV2O3j7Z3Op94ov27d1SjBWUiCDqCK5Vf6aNBAtoJBEyZE6SO+mmD2nctEZca+g5O/iO2KX0Wc82R1x+o4Z7uGNsnnXs69gdmWbQi3bVB+yIJ46neadgVE9GMa13C2ncyzLJMASdeVSwrw5Sy930McuqSz3ZoooqNCiiigQxtzLbc8QpPvjSuebMxyFkDMwhO31lxYLQmoGc6zOscav22Gixc9g/eK57av3kS3cDWOwiqBlbUPkWZzb9N9SrCb44SB5z0mzEXRBHnIjzoBX0NBG6thtBdfWznH/rD0Qy6A9dppmEHnvpXztuVD2PMzdmDLEi4cvp68de6llS6Tk6yx2z1xMHQhk7Pp6iaikmx6wScxTNqhvKGjqzE+dnLmyyM3CkxjRO55zSfP65M7aeu9HKY8RTjrLrjW7ZH0hYbQ9gC37fdFKjF3c2frbElvo8QfRFxlDen3k0DOzjRIIkHTKRegKMqTlHXnKubMSNdDSmK2ghb6zRcY5hiAARNyMsXgNxWAANxpb6TdtrIu2T9HARdDLgqh+3/kg0oWuDsdfZi354EA9pmN2VnPu/AimzRk2OQhwFeS4MfSBp6vN/6+h9PeCdd9Kpj1DBocpMFevElgBqYv7oG7N7qXtYm7mHn7A64G6ZDdlsttcul0cDSN9rjX/XWi0AZwpywBIHrN89/uptCK7TUBJzyGOY/SBqvbgf6xrrGmm41J4balsWiSyjW4yq9xScoZgATmPKN5j3VGh7mRIu2tbjaZf3wn1g01PLeK2F1xcu+etA5Wk5TDTnHZh9N8akimxKja9kkDMmq5pzL3ab++nGy9qI728rLJI7IYHQ6cOEkGojD424Hs+fsjzZG49kTb9Lzmvv+Fb7JN39WLOjLPZCqQdw3ksQd26rsX8UGsGY0pDCYrMgY6Hcw5MN4+M1UNdubAs4u11d5Qw3g/WU/aU8D89xmuX4fyR30xYt5ycNE9ZpMTujg/DlXWBtFDx+40ul1TuINc88Jl5WXRPBYFLKLbtgKigBQOAFLms1g1vWp2RyXylMfppgH1aa8J1qnXrxAq6+UlCcZxPm0gaxvaqg+GzA1+m9Jn/BxfkPXYzHnyysutm+DuZmUcyN/wD8irBjLFpVZV6sGJBVgSWHAasfdpUFbwRGhqWu4Qqsk/cRPdrFeT1vpMubkxzmepP+7PtfS/q3D6X0+eH4fVfPt3+7rXQ4RgbH7sfjU0KquxNri1g7CgS3VjTl40v+m3IJBGnICvk543qv3fQ4spcZ9osc1mqxhOlozZbg94B0qx2bgYAgyDurOWFx8tYZ45+ClFFFZbMduGMPc9k1z/D4NmtADC2T2BrmXSVEH1Xv48av+3WAw9wnTs/eYA++K5stlclsBL4YZc3nGjRdYHW7s0aCN3Cs1Yd2rMQfotnzfmWEjVz1Wvq9d/30fRGUAHDWSbAzuZHaDLdger4b4pO1hbedpsX8hCkDO3piZPre5fgKWw+FtZe3h75YiGPWP2tTv8731FbjBN6H0azJbr/SHqw4OX1eh4Vq2GZwQuGsjrx2NR2YTXTq+PMc6WFiz/8Ab4id3rH3cvW7qyMPZ0jDX9N3nH08PPaaUBkYtnGGsQ3mAMw9POwDer1Gh76wtt1hjh7BFgZW1HazLbg+r4T8Sa0fB28yFcPeCjMWGc6kxlPrd85ta1XAKWuE2LuVvRGcn6qxJ67TtA8DwppT/CbMuqI+j4cwT9bmxMa2e+kbmBfriepsjKB5sEZe0GAb1e/s/ZpuMH2Lc2LpYFc5LnUZTmHrddaVTCw8iy4t8U6zUmDrpc3a86IRGHcokWbAHXOAZAJM3tPVbt/PdWy4Rw9zzVgkozZSRCg59Aer36ToBQuCUBfMPIusxPWfVLPA9byYcqPovnCzWGZCIVc4JUdrQy/fzO+qMYfDvnw56nDwbZiTodbWreb36j3k0rsw3f1cMiKocgEOSZ1EZcoAG/jypNsPbzqRhSFUEEF11nLG65poDSmBJQWgbZXI0kyp0k5QMpJ+tSIvVvESzIdCNR3qeNNNoYdcwjRjvgxmAjeOPjTvFYbNBBysvonl4jiDyqv7U2vkOXFWDE9m4jadxBMFT3TWmblJ5K2sJ1QLZ3OhMMQRprJ093hUlZsQqxI0HjuqJtFnUtZYX00LKxy3RrIBO5t3GPfTm3ttZhpRvsuMp+/f7qjUqVsX9YPuNOTUQ+KHA/nUsu6iOedMsP1mOVDMFE3A66tpWMX0csBGOQqcukA6QOHjVg27g3N8XOsVEULM+J4xpVf2VspTdZ7l1XQhwR1pYkkqYCgxAgDu4aUnLn1STcjn6jhx5MNZSVT8cgUwDWLuPdyqAgblEDnCjXU866S/RfDEDsADuAH3xUTtDAYdCbeHsq9/eCxYhYIOp5j7p319D94WTXR/t8r0/wBE3bvk/KT9WtjEIh6tWtZV7A86AwiOB491SiYWdwJgSY4Vq+UCSBAkkmNI1O+sYXaw7XVXFPBtfnNee52930ccZOxrigtuSQTy/wAip7oxijqh04gcucd1Qz3VYA6HQwZBB4EaVLdHLPbJG4CN3ExpTK249zHGS9lioomiuD0G21Umy4/ZP3a1UUA5D4Vd3WRB41BYjoyZJtvHcwkDuBBn7jQRIUch8BSiqOQpw+xr4+oG9lx8mikTh7i77dz+An+WaKAg5VsFHIUj1wG+R4qw+YrIxac/uP5UUuFFZyitFcn0UuHwtufviKWTCXjutN4sVX5sT91E2TIFGlO12LeO821/iY/hS6dHj9a6391UX5hj99DaLIFBqYXo7b4tdPjcYfywK2/8PWOKsf8AeP8A1UNoMmtMuYhde0QvfqdY90n3VYv0Bh/7Me8k/M0rhtl2rZlLaKeYUT8d9A6ArS7ZVgQwBB0IIkEd4NKUUQ0wOyrVnMbaKuaJjumPCJPxpW/hEcQ6qw7wD86WooG2H2daT0ERfBQKcVmigidsYVbkqdxA5cDUdhtiIhlZBGggBdOXZWrKbYPAVkLVl0mlPx2JxF271Ni26r9e8wKqO5J1PKRzPiJLZ2wOqWEgc2OrE/54VP0VJ2u3XLk3j0ztP1RGN2IHXviDyOke4xVZxXRIKZ6skjdFtW3btQOfOr7RWplpwuEqm7N2HeKhcuQDiVA04wvOatWDwYtqFHvPM99OKKuWVyXHGQUUUVhoVg1migKTO+iigUooooNLlZFFFBms0UUBRRRQFFFFAUUUUBRRRQFFFFAUUUUBRRRQFFFFAUUUUBRRRQ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11276" name="Picture 12" descr="http://4.bp.blogspot.com/_U9Y-02-egro/TLGussxfpxI/AAAAAAAAAAo/fmTsBv_fn1o/s1600/hardwar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2204864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332856"/>
          </a:xfrm>
        </p:spPr>
        <p:txBody>
          <a:bodyPr/>
          <a:lstStyle/>
          <a:p>
            <a:r>
              <a:rPr lang="cs-CZ" dirty="0" smtClean="0"/>
              <a:t>Největší výrobci procesorů:</a:t>
            </a:r>
          </a:p>
          <a:p>
            <a:pPr>
              <a:buNone/>
            </a:pPr>
            <a:r>
              <a:rPr lang="cs-CZ" dirty="0" smtClean="0"/>
              <a:t>	Intel, AMD</a:t>
            </a:r>
          </a:p>
          <a:p>
            <a:pPr>
              <a:buNone/>
            </a:pPr>
            <a:r>
              <a:rPr lang="cs-CZ" sz="2800" dirty="0" smtClean="0"/>
              <a:t>Názvy procesorů Intel: Pentium, </a:t>
            </a:r>
            <a:r>
              <a:rPr lang="cs-CZ" sz="2800" dirty="0" err="1" smtClean="0"/>
              <a:t>Celeron</a:t>
            </a:r>
            <a:r>
              <a:rPr lang="cs-CZ" sz="2800" dirty="0" smtClean="0"/>
              <a:t>, </a:t>
            </a:r>
            <a:r>
              <a:rPr lang="cs-CZ" sz="2800" dirty="0" err="1" smtClean="0"/>
              <a:t>Core</a:t>
            </a:r>
            <a:endParaRPr lang="cs-CZ" sz="2800" dirty="0" smtClean="0"/>
          </a:p>
          <a:p>
            <a:pPr>
              <a:buNone/>
            </a:pPr>
            <a:r>
              <a:rPr lang="cs-CZ" sz="2800" dirty="0" smtClean="0"/>
              <a:t>Názvy procesorů AMD: </a:t>
            </a:r>
            <a:r>
              <a:rPr lang="cs-CZ" sz="2800" dirty="0" err="1" smtClean="0"/>
              <a:t>Sempron</a:t>
            </a:r>
            <a:r>
              <a:rPr lang="cs-CZ" sz="2800" dirty="0" smtClean="0"/>
              <a:t>, </a:t>
            </a:r>
            <a:r>
              <a:rPr lang="cs-CZ" sz="2800" dirty="0" err="1" smtClean="0"/>
              <a:t>Athlon</a:t>
            </a:r>
            <a:r>
              <a:rPr lang="cs-CZ" sz="2800" dirty="0" smtClean="0"/>
              <a:t>, </a:t>
            </a:r>
            <a:r>
              <a:rPr lang="cs-CZ" sz="2800" dirty="0" err="1" smtClean="0"/>
              <a:t>Phenom</a:t>
            </a:r>
            <a:endParaRPr lang="cs-CZ" sz="2800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052736"/>
          </a:xfrm>
        </p:spPr>
        <p:txBody>
          <a:bodyPr/>
          <a:lstStyle/>
          <a:p>
            <a:r>
              <a:rPr lang="cs-CZ" dirty="0" smtClean="0"/>
              <a:t>Výrobci procesorů</a:t>
            </a:r>
            <a:endParaRPr lang="cs-CZ" dirty="0"/>
          </a:p>
        </p:txBody>
      </p:sp>
      <p:pic>
        <p:nvPicPr>
          <p:cNvPr id="5" name="Picture 10" descr="http://pctuning.tyden.cz/ilustrace2/Teuzz/cpu6/athlon300075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4005064"/>
            <a:ext cx="2808312" cy="1972375"/>
          </a:xfrm>
          <a:prstGeom prst="rect">
            <a:avLst/>
          </a:prstGeom>
          <a:noFill/>
        </p:spPr>
      </p:pic>
      <p:pic>
        <p:nvPicPr>
          <p:cNvPr id="1026" name="Picture 2" descr="Intel Core 2 Duo E8400"/>
          <p:cNvPicPr>
            <a:picLocks noChangeAspect="1" noChangeArrowheads="1"/>
          </p:cNvPicPr>
          <p:nvPr/>
        </p:nvPicPr>
        <p:blipFill>
          <a:blip r:embed="rId3" cstate="print"/>
          <a:srcRect t="7192" b="7702"/>
          <a:stretch>
            <a:fillRect/>
          </a:stretch>
        </p:blipFill>
        <p:spPr bwMode="auto">
          <a:xfrm>
            <a:off x="1331640" y="3933056"/>
            <a:ext cx="2961329" cy="2520280"/>
          </a:xfrm>
          <a:prstGeom prst="rect">
            <a:avLst/>
          </a:prstGeom>
          <a:noFill/>
        </p:spPr>
      </p:pic>
      <p:pic>
        <p:nvPicPr>
          <p:cNvPr id="7" name="Picture 6" descr="http://t0.gstatic.com/images?q=tbn:ANd9GcS4Cji3QVA1TzJIAI36p-nue86t1ao6MlCE8w4s_4P0BHg6A2k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80312" y="1124744"/>
            <a:ext cx="1323261" cy="872586"/>
          </a:xfrm>
          <a:prstGeom prst="rect">
            <a:avLst/>
          </a:prstGeom>
          <a:noFill/>
        </p:spPr>
      </p:pic>
      <p:pic>
        <p:nvPicPr>
          <p:cNvPr id="1028" name="Picture 4" descr="AMD Radeon HD 7670 v OEM verzi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20272" y="2132856"/>
            <a:ext cx="1770578" cy="6747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052736"/>
          </a:xfrm>
        </p:spPr>
        <p:txBody>
          <a:bodyPr/>
          <a:lstStyle/>
          <a:p>
            <a:r>
              <a:rPr lang="cs-CZ" dirty="0" smtClean="0"/>
              <a:t>Operační paměť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525963"/>
          </a:xfrm>
        </p:spPr>
        <p:txBody>
          <a:bodyPr>
            <a:normAutofit fontScale="85000" lnSpcReduction="10000"/>
          </a:bodyPr>
          <a:lstStyle/>
          <a:p>
            <a:r>
              <a:rPr lang="cs-CZ" dirty="0" smtClean="0">
                <a:solidFill>
                  <a:srgbClr val="7030A0"/>
                </a:solidFill>
              </a:rPr>
              <a:t>Extrémně </a:t>
            </a:r>
            <a:r>
              <a:rPr lang="cs-CZ" dirty="0">
                <a:solidFill>
                  <a:srgbClr val="7030A0"/>
                </a:solidFill>
              </a:rPr>
              <a:t>rychlá </a:t>
            </a:r>
            <a:r>
              <a:rPr lang="cs-CZ" dirty="0" smtClean="0"/>
              <a:t>paměť, ve které procesor pracuje.</a:t>
            </a:r>
          </a:p>
          <a:p>
            <a:r>
              <a:rPr lang="cs-CZ" dirty="0" smtClean="0"/>
              <a:t>Operační paměť = procesor v ní </a:t>
            </a:r>
            <a:r>
              <a:rPr lang="cs-CZ" dirty="0" smtClean="0">
                <a:solidFill>
                  <a:srgbClr val="7030A0"/>
                </a:solidFill>
              </a:rPr>
              <a:t>vykonává všechny operace</a:t>
            </a:r>
            <a:r>
              <a:rPr lang="cs-CZ" dirty="0" smtClean="0"/>
              <a:t>.</a:t>
            </a:r>
          </a:p>
          <a:p>
            <a:pPr lvl="1"/>
            <a:r>
              <a:rPr lang="cs-CZ" dirty="0" smtClean="0"/>
              <a:t>Při spuštění počítače se část operačního systému (Windows, Linux, OSX) nahraje na paměť RAM - urychlení zpracování informací.</a:t>
            </a:r>
          </a:p>
          <a:p>
            <a:pPr lvl="1"/>
            <a:r>
              <a:rPr lang="cs-CZ" dirty="0" smtClean="0"/>
              <a:t>Pro urychlení zpracování informací se do této paměti nahrávají používané programy. Procesor s nimi pracuje mnohem rychleji.</a:t>
            </a:r>
          </a:p>
          <a:p>
            <a:r>
              <a:rPr lang="cs-CZ" dirty="0" smtClean="0"/>
              <a:t>Při </a:t>
            </a:r>
            <a:r>
              <a:rPr lang="cs-CZ" dirty="0">
                <a:solidFill>
                  <a:srgbClr val="FF0000"/>
                </a:solidFill>
              </a:rPr>
              <a:t>odpojení</a:t>
            </a:r>
            <a:r>
              <a:rPr lang="cs-CZ" dirty="0"/>
              <a:t> napětí se </a:t>
            </a:r>
            <a:r>
              <a:rPr lang="cs-CZ" dirty="0">
                <a:solidFill>
                  <a:srgbClr val="FF0000"/>
                </a:solidFill>
              </a:rPr>
              <a:t>informace</a:t>
            </a:r>
            <a:r>
              <a:rPr lang="cs-CZ" dirty="0"/>
              <a:t> v paměti </a:t>
            </a:r>
            <a:r>
              <a:rPr lang="cs-CZ" dirty="0" smtClean="0">
                <a:solidFill>
                  <a:srgbClr val="FF0000"/>
                </a:solidFill>
              </a:rPr>
              <a:t>ztratí</a:t>
            </a:r>
            <a:r>
              <a:rPr lang="cs-CZ" dirty="0" smtClean="0"/>
              <a:t>.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pic>
        <p:nvPicPr>
          <p:cNvPr id="22536" name="Picture 8" descr="http://static.clickbd.com/global/classified/item_img/401308_0_original.jpg"/>
          <p:cNvPicPr>
            <a:picLocks noChangeAspect="1" noChangeArrowheads="1"/>
          </p:cNvPicPr>
          <p:nvPr/>
        </p:nvPicPr>
        <p:blipFill>
          <a:blip r:embed="rId2" cstate="print"/>
          <a:srcRect t="36421" r="-439" b="35156"/>
          <a:stretch>
            <a:fillRect/>
          </a:stretch>
        </p:blipFill>
        <p:spPr bwMode="auto">
          <a:xfrm>
            <a:off x="323528" y="5085184"/>
            <a:ext cx="8352928" cy="17728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http://www.dansdata.com/images/nzxtguard/guardian64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2060848"/>
            <a:ext cx="3467478" cy="4242244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052736"/>
          </a:xfrm>
        </p:spPr>
        <p:txBody>
          <a:bodyPr/>
          <a:lstStyle/>
          <a:p>
            <a:r>
              <a:rPr lang="cs-CZ" dirty="0" smtClean="0"/>
              <a:t>Počítačová bedna (case)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/>
          <a:lstStyle/>
          <a:p>
            <a:r>
              <a:rPr lang="cs-CZ" dirty="0" smtClean="0"/>
              <a:t>Slouží k bezpečnému uchycení součástí počítače</a:t>
            </a:r>
          </a:p>
          <a:p>
            <a:pPr lvl="1"/>
            <a:r>
              <a:rPr lang="cs-CZ" dirty="0" smtClean="0"/>
              <a:t>Ochrana hardware</a:t>
            </a:r>
          </a:p>
          <a:p>
            <a:pPr lvl="1"/>
            <a:r>
              <a:rPr lang="cs-CZ" dirty="0" smtClean="0"/>
              <a:t>Ochrana uživatele</a:t>
            </a:r>
          </a:p>
          <a:p>
            <a:pPr lvl="1"/>
            <a:r>
              <a:rPr lang="cs-CZ" dirty="0" smtClean="0"/>
              <a:t>Snadná manipulace</a:t>
            </a:r>
          </a:p>
          <a:p>
            <a:pPr lvl="1"/>
            <a:r>
              <a:rPr lang="cs-CZ" dirty="0" smtClean="0"/>
              <a:t>Lepší vzhled</a:t>
            </a:r>
          </a:p>
          <a:p>
            <a:r>
              <a:rPr lang="cs-CZ" dirty="0" smtClean="0"/>
              <a:t>Součástí počítačové bedny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může a nemusí být zdroj</a:t>
            </a:r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052736"/>
          </a:xfrm>
        </p:spPr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061048"/>
          </a:xfrm>
        </p:spPr>
        <p:txBody>
          <a:bodyPr/>
          <a:lstStyle/>
          <a:p>
            <a:r>
              <a:rPr lang="cs-CZ" sz="2400" dirty="0" smtClean="0"/>
              <a:t>Obr.č.3</a:t>
            </a:r>
            <a:r>
              <a:rPr lang="cs-CZ" sz="2400" dirty="0" smtClean="0"/>
              <a:t>; Dostupné pod licencí </a:t>
            </a:r>
            <a:r>
              <a:rPr lang="cs-CZ" sz="2400" dirty="0" err="1" smtClean="0"/>
              <a:t>Creative</a:t>
            </a:r>
            <a:r>
              <a:rPr lang="cs-CZ" sz="2400" dirty="0" smtClean="0"/>
              <a:t> </a:t>
            </a:r>
            <a:r>
              <a:rPr lang="cs-CZ" sz="2400" dirty="0" err="1" smtClean="0"/>
              <a:t>Commons</a:t>
            </a:r>
            <a:r>
              <a:rPr lang="cs-CZ" sz="2400" dirty="0" smtClean="0"/>
              <a:t> na </a:t>
            </a:r>
            <a:r>
              <a:rPr lang="cs-CZ" sz="2400" dirty="0" smtClean="0"/>
              <a:t>WWW: </a:t>
            </a:r>
            <a:r>
              <a:rPr lang="cs-CZ" sz="1800" dirty="0" smtClean="0">
                <a:hlinkClick r:id="rId2"/>
              </a:rPr>
              <a:t>http://cs.wikipedia.org/wiki/Soubor:LGA771.png</a:t>
            </a:r>
            <a:endParaRPr lang="cs-CZ" sz="1800" dirty="0" smtClean="0"/>
          </a:p>
          <a:p>
            <a:r>
              <a:rPr lang="cs-CZ" sz="2400" dirty="0" smtClean="0"/>
              <a:t>Obr.č.4; </a:t>
            </a:r>
            <a:r>
              <a:rPr lang="cs-CZ" sz="2400" dirty="0" smtClean="0"/>
              <a:t>Dostupný pod licencí </a:t>
            </a:r>
            <a:r>
              <a:rPr lang="cs-CZ" sz="2400" dirty="0" err="1" smtClean="0"/>
              <a:t>Creative</a:t>
            </a:r>
            <a:r>
              <a:rPr lang="cs-CZ" sz="2400" dirty="0" smtClean="0"/>
              <a:t> </a:t>
            </a:r>
            <a:r>
              <a:rPr lang="cs-CZ" sz="2400" dirty="0" err="1" smtClean="0"/>
              <a:t>Commons</a:t>
            </a:r>
            <a:r>
              <a:rPr lang="cs-CZ" sz="2400" dirty="0" smtClean="0"/>
              <a:t> na WWW: </a:t>
            </a:r>
            <a:r>
              <a:rPr lang="cs-CZ" sz="2000" dirty="0" smtClean="0">
                <a:hlinkClick r:id="rId3"/>
              </a:rPr>
              <a:t>http://en.wikipedia.org/wiki/File:Intel-logo.svg</a:t>
            </a:r>
            <a:endParaRPr lang="cs-CZ" sz="2400" dirty="0" smtClean="0"/>
          </a:p>
          <a:p>
            <a:r>
              <a:rPr lang="cs-CZ" sz="2400" dirty="0" smtClean="0"/>
              <a:t>Obr.č.5; Dostupný pod licencí </a:t>
            </a:r>
            <a:r>
              <a:rPr lang="cs-CZ" sz="2400" dirty="0" err="1" smtClean="0"/>
              <a:t>Creative</a:t>
            </a:r>
            <a:r>
              <a:rPr lang="cs-CZ" sz="2400" dirty="0" smtClean="0"/>
              <a:t> </a:t>
            </a:r>
            <a:r>
              <a:rPr lang="cs-CZ" sz="2400" dirty="0" err="1" smtClean="0"/>
              <a:t>Commons</a:t>
            </a:r>
            <a:r>
              <a:rPr lang="cs-CZ" sz="2400" dirty="0" smtClean="0"/>
              <a:t> na WWW:</a:t>
            </a:r>
            <a:br>
              <a:rPr lang="cs-CZ" sz="2400" dirty="0" smtClean="0"/>
            </a:br>
            <a:r>
              <a:rPr lang="cs-CZ" sz="2000" dirty="0">
                <a:hlinkClick r:id="rId4"/>
              </a:rPr>
              <a:t>http://en.wikipedia.org/wiki/File:AMD_Logo.svg</a:t>
            </a:r>
            <a:endParaRPr lang="cs-CZ" sz="2000" dirty="0">
              <a:hlinkClick r:id="rId3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066800" y="5715000"/>
            <a:ext cx="7467600" cy="1061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cs-CZ" sz="1400" b="0" i="1" dirty="0">
                <a:solidFill>
                  <a:srgbClr val="1C1C1C"/>
                </a:solidFill>
              </a:rPr>
              <a:t>Autorem materiálu a všech jeho částí, není-li uvedeno jinak, je </a:t>
            </a:r>
            <a:r>
              <a:rPr lang="cs-CZ" sz="1400" b="0" i="1" dirty="0" smtClean="0">
                <a:solidFill>
                  <a:srgbClr val="1C1C1C"/>
                </a:solidFill>
              </a:rPr>
              <a:t>Vojtěch Horák.</a:t>
            </a:r>
            <a:r>
              <a:rPr lang="cs-CZ" sz="1400" b="0" i="1" dirty="0">
                <a:solidFill>
                  <a:srgbClr val="1C1C1C"/>
                </a:solidFill>
              </a:rPr>
              <a:t/>
            </a:r>
            <a:br>
              <a:rPr lang="cs-CZ" sz="1400" b="0" i="1" dirty="0">
                <a:solidFill>
                  <a:srgbClr val="1C1C1C"/>
                </a:solidFill>
              </a:rPr>
            </a:br>
            <a:endParaRPr lang="cs-CZ" sz="1400" b="0" i="1" dirty="0">
              <a:solidFill>
                <a:srgbClr val="1C1C1C"/>
              </a:solidFill>
            </a:endParaRPr>
          </a:p>
          <a:p>
            <a:pPr algn="ctr"/>
            <a:endParaRPr lang="cs-CZ" sz="1400" b="0" i="1" dirty="0">
              <a:solidFill>
                <a:srgbClr val="1C1C1C"/>
              </a:solidFill>
            </a:endParaRPr>
          </a:p>
          <a:p>
            <a:pPr>
              <a:spcBef>
                <a:spcPct val="50000"/>
              </a:spcBef>
            </a:pPr>
            <a:endParaRPr lang="cs-CZ" sz="1400" b="0" i="1" dirty="0">
              <a:solidFill>
                <a:srgbClr val="1C1C1C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://www.axial.cz/files/Image/panaci/panacek_my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15201" y="5229200"/>
            <a:ext cx="1628799" cy="16288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052736"/>
          </a:xfrm>
        </p:spPr>
        <p:txBody>
          <a:bodyPr/>
          <a:lstStyle/>
          <a:p>
            <a:r>
              <a:rPr lang="cs-CZ" dirty="0" smtClean="0"/>
              <a:t>Informace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824536"/>
          </a:xfrm>
        </p:spPr>
        <p:txBody>
          <a:bodyPr>
            <a:normAutofit fontScale="92500" lnSpcReduction="20000"/>
          </a:bodyPr>
          <a:lstStyle/>
          <a:p>
            <a:r>
              <a:rPr lang="cs-CZ" dirty="0" smtClean="0"/>
              <a:t>V </a:t>
            </a:r>
            <a:r>
              <a:rPr lang="cs-CZ" dirty="0"/>
              <a:t>běžné řeči má význam jako vědění, které lze předávat, obsah zprávy, či </a:t>
            </a:r>
            <a:r>
              <a:rPr lang="cs-CZ" dirty="0" smtClean="0"/>
              <a:t>sdělení.</a:t>
            </a:r>
          </a:p>
          <a:p>
            <a:r>
              <a:rPr lang="cs-CZ" dirty="0" smtClean="0"/>
              <a:t>V </a:t>
            </a:r>
            <a:r>
              <a:rPr lang="cs-CZ" dirty="0"/>
              <a:t>informatice tvoří informaci data, která lze vysílat, přijímat, uchovávat a </a:t>
            </a:r>
            <a:r>
              <a:rPr lang="cs-CZ" dirty="0" smtClean="0"/>
              <a:t>zpracovávat.</a:t>
            </a:r>
          </a:p>
          <a:p>
            <a:r>
              <a:rPr lang="cs-CZ" dirty="0" smtClean="0"/>
              <a:t>Základní </a:t>
            </a:r>
            <a:r>
              <a:rPr lang="cs-CZ" dirty="0"/>
              <a:t>jednotkou je jeden bit (anglicky bite), který nabývá hodnot 0 a </a:t>
            </a:r>
            <a:r>
              <a:rPr lang="cs-CZ" dirty="0" smtClean="0"/>
              <a:t>1.</a:t>
            </a:r>
          </a:p>
          <a:p>
            <a:r>
              <a:rPr lang="cs-CZ" dirty="0" smtClean="0"/>
              <a:t>Zpracování informací nám umožňují počítače. </a:t>
            </a:r>
          </a:p>
          <a:p>
            <a:r>
              <a:rPr lang="cs-CZ" dirty="0" smtClean="0"/>
              <a:t>Abychom mohli pracovat na počítači, potřebujeme </a:t>
            </a:r>
            <a:r>
              <a:rPr lang="cs-CZ" dirty="0" smtClean="0">
                <a:solidFill>
                  <a:srgbClr val="7030A0"/>
                </a:solidFill>
              </a:rPr>
              <a:t>fyzické vybavení </a:t>
            </a:r>
            <a:r>
              <a:rPr lang="cs-CZ" dirty="0" smtClean="0"/>
              <a:t>(</a:t>
            </a:r>
            <a:r>
              <a:rPr lang="cs-CZ" dirty="0" smtClean="0">
                <a:solidFill>
                  <a:srgbClr val="7030A0"/>
                </a:solidFill>
              </a:rPr>
              <a:t>HARDWARE</a:t>
            </a:r>
            <a:r>
              <a:rPr lang="cs-CZ" dirty="0" smtClean="0"/>
              <a:t>) a nějaké 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programy</a:t>
            </a:r>
            <a:r>
              <a:rPr lang="cs-CZ" dirty="0" smtClean="0"/>
              <a:t>, se kterými budeme pracovat (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SOFTWARE</a:t>
            </a:r>
            <a:r>
              <a:rPr lang="cs-CZ" dirty="0" smtClean="0"/>
              <a:t>)</a:t>
            </a:r>
          </a:p>
          <a:p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4" name="Picture 4" descr="http://www.radirna.cz/wp-content/uploads/2011/09/39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3870176"/>
            <a:ext cx="2987824" cy="2987824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052736"/>
          </a:xfrm>
        </p:spPr>
        <p:txBody>
          <a:bodyPr/>
          <a:lstStyle/>
          <a:p>
            <a:r>
              <a:rPr lang="cs-CZ" dirty="0" smtClean="0"/>
              <a:t>Počítačový zdroj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Dodává </a:t>
            </a:r>
            <a:r>
              <a:rPr lang="cs-CZ" dirty="0"/>
              <a:t>potřebnou elektrickou energii zařízením uvnitř </a:t>
            </a:r>
            <a:r>
              <a:rPr lang="cs-CZ" dirty="0" smtClean="0"/>
              <a:t>počítače.</a:t>
            </a:r>
          </a:p>
          <a:p>
            <a:r>
              <a:rPr lang="cs-CZ" dirty="0" smtClean="0"/>
              <a:t>Zdroj </a:t>
            </a:r>
            <a:r>
              <a:rPr lang="cs-CZ" dirty="0"/>
              <a:t>se do počítačové sestavy vybírá na základě výkonu (jednotka W -</a:t>
            </a:r>
            <a:r>
              <a:rPr lang="cs-CZ" dirty="0" smtClean="0"/>
              <a:t>watt).</a:t>
            </a:r>
          </a:p>
          <a:p>
            <a:pPr lvl="1"/>
            <a:r>
              <a:rPr lang="cs-CZ" dirty="0" smtClean="0"/>
              <a:t>dnes </a:t>
            </a:r>
            <a:r>
              <a:rPr lang="cs-CZ" dirty="0"/>
              <a:t>je standard 400 W (záleží na spotřebě počítačové sestavy</a:t>
            </a:r>
            <a:r>
              <a:rPr lang="cs-CZ" dirty="0" smtClean="0"/>
              <a:t>).</a:t>
            </a:r>
            <a:endParaRPr lang="cs-CZ" dirty="0"/>
          </a:p>
          <a:p>
            <a:endParaRPr lang="cs-CZ" dirty="0"/>
          </a:p>
        </p:txBody>
      </p:sp>
      <p:pic>
        <p:nvPicPr>
          <p:cNvPr id="15366" name="Picture 6" descr="http://t0.gstatic.com/images?q=tbn:ANd9GcQhblnPvGKkXx2V-ME4JI9v4acG14XgbpgeAC7gaU4woV_QDAfztQ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4609916"/>
            <a:ext cx="2592288" cy="22480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052736"/>
          </a:xfrm>
        </p:spPr>
        <p:txBody>
          <a:bodyPr/>
          <a:lstStyle/>
          <a:p>
            <a:r>
              <a:rPr lang="cs-CZ" dirty="0" smtClean="0"/>
              <a:t>Základní deska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400600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Základní deska (</a:t>
            </a:r>
            <a:r>
              <a:rPr lang="cs-CZ" dirty="0" err="1" smtClean="0"/>
              <a:t>en</a:t>
            </a:r>
            <a:r>
              <a:rPr lang="cs-CZ" dirty="0" smtClean="0"/>
              <a:t>. </a:t>
            </a:r>
            <a:r>
              <a:rPr lang="cs-CZ" dirty="0" err="1" smtClean="0"/>
              <a:t>Mainboard</a:t>
            </a:r>
            <a:r>
              <a:rPr lang="cs-CZ" dirty="0" smtClean="0"/>
              <a:t>, MB)</a:t>
            </a:r>
          </a:p>
          <a:p>
            <a:r>
              <a:rPr lang="cs-CZ" dirty="0" smtClean="0"/>
              <a:t>Je </a:t>
            </a:r>
            <a:r>
              <a:rPr lang="cs-CZ" dirty="0"/>
              <a:t>napájena počítačovým zdrojem, poskytuje napájení dalším </a:t>
            </a:r>
            <a:r>
              <a:rPr lang="cs-CZ" dirty="0" smtClean="0"/>
              <a:t>zařízením</a:t>
            </a:r>
          </a:p>
          <a:p>
            <a:pPr lvl="1"/>
            <a:r>
              <a:rPr lang="cs-CZ" dirty="0" smtClean="0"/>
              <a:t>propojuje </a:t>
            </a:r>
            <a:r>
              <a:rPr lang="cs-CZ" dirty="0"/>
              <a:t>jednotlivé součástky uvnitř počítače</a:t>
            </a:r>
            <a:br>
              <a:rPr lang="cs-CZ" dirty="0"/>
            </a:br>
            <a:r>
              <a:rPr lang="cs-CZ" dirty="0" smtClean="0"/>
              <a:t>		</a:t>
            </a:r>
            <a:r>
              <a:rPr lang="cs-CZ" dirty="0" smtClean="0">
                <a:solidFill>
                  <a:srgbClr val="7030A0"/>
                </a:solidFill>
              </a:rPr>
              <a:t>procesor</a:t>
            </a:r>
            <a:r>
              <a:rPr lang="cs-CZ" dirty="0" smtClean="0"/>
              <a:t> </a:t>
            </a:r>
            <a:r>
              <a:rPr lang="cs-CZ" dirty="0"/>
              <a:t>- připojen přes PATICI (SOCKET)</a:t>
            </a:r>
            <a:br>
              <a:rPr lang="cs-CZ" dirty="0"/>
            </a:br>
            <a:r>
              <a:rPr lang="cs-CZ" dirty="0"/>
              <a:t>		</a:t>
            </a:r>
            <a:r>
              <a:rPr lang="cs-CZ" dirty="0" smtClean="0">
                <a:solidFill>
                  <a:srgbClr val="7030A0"/>
                </a:solidFill>
              </a:rPr>
              <a:t>operační </a:t>
            </a:r>
            <a:r>
              <a:rPr lang="cs-CZ" dirty="0">
                <a:solidFill>
                  <a:srgbClr val="7030A0"/>
                </a:solidFill>
              </a:rPr>
              <a:t>paměť </a:t>
            </a:r>
            <a:r>
              <a:rPr lang="cs-CZ" dirty="0"/>
              <a:t>- připojena přes SBĚRNICI</a:t>
            </a:r>
            <a:br>
              <a:rPr lang="cs-CZ" dirty="0"/>
            </a:br>
            <a:r>
              <a:rPr lang="cs-CZ" dirty="0"/>
              <a:t>		</a:t>
            </a:r>
            <a:r>
              <a:rPr lang="cs-CZ" dirty="0" smtClean="0">
                <a:solidFill>
                  <a:srgbClr val="7030A0"/>
                </a:solidFill>
              </a:rPr>
              <a:t>rozšiřující </a:t>
            </a:r>
            <a:r>
              <a:rPr lang="cs-CZ" dirty="0">
                <a:solidFill>
                  <a:srgbClr val="7030A0"/>
                </a:solidFill>
              </a:rPr>
              <a:t>sloty </a:t>
            </a:r>
            <a:r>
              <a:rPr lang="cs-CZ" dirty="0"/>
              <a:t>- umožňují připojení dalších </a:t>
            </a:r>
            <a:r>
              <a:rPr lang="cs-CZ" dirty="0" smtClean="0"/>
              <a:t>	zařízení </a:t>
            </a:r>
            <a:r>
              <a:rPr lang="cs-CZ" dirty="0"/>
              <a:t>(grafická karta, </a:t>
            </a:r>
            <a:r>
              <a:rPr lang="cs-CZ" dirty="0" smtClean="0"/>
              <a:t>síťová </a:t>
            </a:r>
            <a:r>
              <a:rPr lang="cs-CZ" dirty="0"/>
              <a:t>karta, televizní </a:t>
            </a:r>
            <a:r>
              <a:rPr lang="cs-CZ" dirty="0" smtClean="0"/>
              <a:t>	karta</a:t>
            </a:r>
            <a:r>
              <a:rPr lang="cs-CZ" dirty="0"/>
              <a:t>, zvuková karta...)</a:t>
            </a:r>
          </a:p>
          <a:p>
            <a:pPr lvl="1"/>
            <a:r>
              <a:rPr lang="cs-CZ" dirty="0" smtClean="0"/>
              <a:t>zařízení </a:t>
            </a:r>
            <a:r>
              <a:rPr lang="cs-CZ" dirty="0"/>
              <a:t>mohou být integrována do základní desky, jsou její </a:t>
            </a:r>
            <a:r>
              <a:rPr lang="cs-CZ" dirty="0" smtClean="0"/>
              <a:t>součástí </a:t>
            </a:r>
          </a:p>
          <a:p>
            <a:pPr lvl="2"/>
            <a:r>
              <a:rPr lang="cs-CZ" dirty="0" smtClean="0"/>
              <a:t>zvuková </a:t>
            </a:r>
            <a:r>
              <a:rPr lang="cs-CZ" dirty="0"/>
              <a:t>karta, grafická karta, síťová </a:t>
            </a:r>
            <a:r>
              <a:rPr lang="cs-CZ" dirty="0" smtClean="0"/>
              <a:t>karta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 rot="5400000">
            <a:off x="1835924" y="764476"/>
            <a:ext cx="5962816" cy="5387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Elipsa 9"/>
          <p:cNvSpPr/>
          <p:nvPr/>
        </p:nvSpPr>
        <p:spPr>
          <a:xfrm>
            <a:off x="3995936" y="1124744"/>
            <a:ext cx="1800200" cy="1728192"/>
          </a:xfrm>
          <a:prstGeom prst="ellipse">
            <a:avLst/>
          </a:prstGeom>
          <a:noFill/>
          <a:ln w="476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Elipsa 10"/>
          <p:cNvSpPr/>
          <p:nvPr/>
        </p:nvSpPr>
        <p:spPr>
          <a:xfrm>
            <a:off x="5868144" y="404664"/>
            <a:ext cx="792088" cy="3528392"/>
          </a:xfrm>
          <a:prstGeom prst="ellipse">
            <a:avLst/>
          </a:prstGeom>
          <a:noFill/>
          <a:ln w="476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Elipsa 11"/>
          <p:cNvSpPr/>
          <p:nvPr/>
        </p:nvSpPr>
        <p:spPr>
          <a:xfrm>
            <a:off x="2843808" y="3789040"/>
            <a:ext cx="2952328" cy="2232248"/>
          </a:xfrm>
          <a:prstGeom prst="ellipse">
            <a:avLst/>
          </a:prstGeom>
          <a:noFill/>
          <a:ln w="476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Elipsa 12"/>
          <p:cNvSpPr/>
          <p:nvPr/>
        </p:nvSpPr>
        <p:spPr>
          <a:xfrm>
            <a:off x="2051720" y="692696"/>
            <a:ext cx="1080120" cy="3888432"/>
          </a:xfrm>
          <a:prstGeom prst="ellipse">
            <a:avLst/>
          </a:prstGeom>
          <a:noFill/>
          <a:ln w="476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755576" y="4005064"/>
            <a:ext cx="7200800" cy="2001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052736"/>
          </a:xfrm>
        </p:spPr>
        <p:txBody>
          <a:bodyPr/>
          <a:lstStyle/>
          <a:p>
            <a:r>
              <a:rPr lang="cs-CZ" dirty="0" smtClean="0"/>
              <a:t>Konektory základní desky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/>
          <a:lstStyle/>
          <a:p>
            <a:r>
              <a:rPr lang="cs-CZ" dirty="0" smtClean="0"/>
              <a:t>Základní deska obsahuje další </a:t>
            </a:r>
            <a:r>
              <a:rPr lang="cs-CZ" dirty="0" smtClean="0">
                <a:solidFill>
                  <a:srgbClr val="7030A0"/>
                </a:solidFill>
              </a:rPr>
              <a:t>konektory</a:t>
            </a:r>
            <a:r>
              <a:rPr lang="cs-CZ" dirty="0" smtClean="0"/>
              <a:t> </a:t>
            </a:r>
            <a:r>
              <a:rPr lang="cs-CZ" dirty="0"/>
              <a:t>pro připojení </a:t>
            </a:r>
            <a:r>
              <a:rPr lang="cs-CZ" dirty="0" smtClean="0"/>
              <a:t>externích (vnějších) zařízení.</a:t>
            </a:r>
          </a:p>
          <a:p>
            <a:r>
              <a:rPr lang="cs-CZ" dirty="0" smtClean="0"/>
              <a:t>USB</a:t>
            </a:r>
            <a:r>
              <a:rPr lang="cs-CZ" dirty="0"/>
              <a:t>, PS/2, </a:t>
            </a:r>
            <a:r>
              <a:rPr lang="cs-CZ" dirty="0" smtClean="0"/>
              <a:t>LAN (síťová karta).</a:t>
            </a:r>
          </a:p>
          <a:p>
            <a:r>
              <a:rPr lang="cs-CZ" dirty="0" smtClean="0"/>
              <a:t>Grafické </a:t>
            </a:r>
            <a:r>
              <a:rPr lang="cs-CZ" dirty="0"/>
              <a:t>výstupy (VGA, DVI, HDMI</a:t>
            </a:r>
            <a:r>
              <a:rPr lang="cs-CZ" dirty="0" smtClean="0"/>
              <a:t>).</a:t>
            </a:r>
            <a:endParaRPr lang="cs-CZ" dirty="0"/>
          </a:p>
          <a:p>
            <a:endParaRPr lang="cs-CZ" dirty="0"/>
          </a:p>
        </p:txBody>
      </p:sp>
      <p:sp>
        <p:nvSpPr>
          <p:cNvPr id="6" name="Elipsa 5"/>
          <p:cNvSpPr/>
          <p:nvPr/>
        </p:nvSpPr>
        <p:spPr>
          <a:xfrm>
            <a:off x="971600" y="5013176"/>
            <a:ext cx="720080" cy="792088"/>
          </a:xfrm>
          <a:prstGeom prst="ellipse">
            <a:avLst/>
          </a:prstGeom>
          <a:noFill/>
          <a:ln w="476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971600" y="5949280"/>
            <a:ext cx="9361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dirty="0" smtClean="0"/>
              <a:t>PS/2</a:t>
            </a:r>
            <a:endParaRPr lang="cs-CZ" sz="2800" dirty="0"/>
          </a:p>
        </p:txBody>
      </p:sp>
      <p:sp>
        <p:nvSpPr>
          <p:cNvPr id="8" name="Elipsa 7"/>
          <p:cNvSpPr/>
          <p:nvPr/>
        </p:nvSpPr>
        <p:spPr>
          <a:xfrm>
            <a:off x="2123728" y="4365104"/>
            <a:ext cx="1296144" cy="1440160"/>
          </a:xfrm>
          <a:prstGeom prst="ellipse">
            <a:avLst/>
          </a:prstGeom>
          <a:noFill/>
          <a:ln w="476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délník 8"/>
          <p:cNvSpPr/>
          <p:nvPr/>
        </p:nvSpPr>
        <p:spPr>
          <a:xfrm>
            <a:off x="2123728" y="5949280"/>
            <a:ext cx="15027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 smtClean="0"/>
              <a:t>VGA, DVI</a:t>
            </a:r>
            <a:endParaRPr lang="cs-CZ" sz="2800" dirty="0"/>
          </a:p>
        </p:txBody>
      </p:sp>
      <p:sp>
        <p:nvSpPr>
          <p:cNvPr id="11" name="Elipsa 10"/>
          <p:cNvSpPr/>
          <p:nvPr/>
        </p:nvSpPr>
        <p:spPr>
          <a:xfrm>
            <a:off x="3779912" y="5229200"/>
            <a:ext cx="1152128" cy="504056"/>
          </a:xfrm>
          <a:prstGeom prst="ellipse">
            <a:avLst/>
          </a:prstGeom>
          <a:noFill/>
          <a:ln w="476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bdélník 11"/>
          <p:cNvSpPr/>
          <p:nvPr/>
        </p:nvSpPr>
        <p:spPr>
          <a:xfrm>
            <a:off x="5220072" y="5949280"/>
            <a:ext cx="7761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 smtClean="0"/>
              <a:t>USB</a:t>
            </a:r>
            <a:endParaRPr lang="cs-CZ" sz="2800" dirty="0"/>
          </a:p>
        </p:txBody>
      </p:sp>
      <p:sp>
        <p:nvSpPr>
          <p:cNvPr id="13" name="Elipsa 12"/>
          <p:cNvSpPr/>
          <p:nvPr/>
        </p:nvSpPr>
        <p:spPr>
          <a:xfrm>
            <a:off x="5004048" y="5085184"/>
            <a:ext cx="1728192" cy="504056"/>
          </a:xfrm>
          <a:prstGeom prst="ellipse">
            <a:avLst/>
          </a:prstGeom>
          <a:noFill/>
          <a:ln w="476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5940152" y="3501008"/>
            <a:ext cx="7761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 smtClean="0"/>
              <a:t>LAN</a:t>
            </a:r>
            <a:endParaRPr lang="cs-CZ" sz="2800" dirty="0"/>
          </a:p>
        </p:txBody>
      </p:sp>
      <p:sp>
        <p:nvSpPr>
          <p:cNvPr id="15" name="Elipsa 14"/>
          <p:cNvSpPr/>
          <p:nvPr/>
        </p:nvSpPr>
        <p:spPr>
          <a:xfrm>
            <a:off x="6804248" y="4293096"/>
            <a:ext cx="1008112" cy="1296144"/>
          </a:xfrm>
          <a:prstGeom prst="ellipse">
            <a:avLst/>
          </a:prstGeom>
          <a:noFill/>
          <a:ln w="476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Obdélník 15"/>
          <p:cNvSpPr/>
          <p:nvPr/>
        </p:nvSpPr>
        <p:spPr>
          <a:xfrm>
            <a:off x="6516216" y="5949280"/>
            <a:ext cx="218630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 smtClean="0"/>
              <a:t>Zvuková karta</a:t>
            </a:r>
            <a:endParaRPr lang="cs-CZ" sz="2800" dirty="0"/>
          </a:p>
        </p:txBody>
      </p:sp>
      <p:sp>
        <p:nvSpPr>
          <p:cNvPr id="18" name="Obdélník 17"/>
          <p:cNvSpPr/>
          <p:nvPr/>
        </p:nvSpPr>
        <p:spPr>
          <a:xfrm>
            <a:off x="3923928" y="5949280"/>
            <a:ext cx="102784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 smtClean="0"/>
              <a:t>HDMI</a:t>
            </a:r>
            <a:endParaRPr lang="cs-CZ" sz="2800" dirty="0"/>
          </a:p>
        </p:txBody>
      </p:sp>
      <p:sp>
        <p:nvSpPr>
          <p:cNvPr id="19" name="Elipsa 18"/>
          <p:cNvSpPr/>
          <p:nvPr/>
        </p:nvSpPr>
        <p:spPr>
          <a:xfrm>
            <a:off x="6012160" y="4221088"/>
            <a:ext cx="720080" cy="792088"/>
          </a:xfrm>
          <a:prstGeom prst="ellipse">
            <a:avLst/>
          </a:prstGeom>
          <a:noFill/>
          <a:ln w="476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052736"/>
          </a:xfrm>
        </p:spPr>
        <p:txBody>
          <a:bodyPr/>
          <a:lstStyle/>
          <a:p>
            <a:r>
              <a:rPr lang="cs-CZ" dirty="0" smtClean="0"/>
              <a:t>Výrobci základních desek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Největší </a:t>
            </a:r>
            <a:r>
              <a:rPr lang="cs-CZ" dirty="0"/>
              <a:t>výrobci základních </a:t>
            </a:r>
            <a:r>
              <a:rPr lang="cs-CZ" dirty="0" smtClean="0"/>
              <a:t>desek:</a:t>
            </a:r>
          </a:p>
          <a:p>
            <a:pPr>
              <a:buNone/>
            </a:pPr>
            <a:r>
              <a:rPr lang="cs-CZ" dirty="0" smtClean="0"/>
              <a:t> 	ASUS</a:t>
            </a:r>
            <a:r>
              <a:rPr lang="cs-CZ" dirty="0"/>
              <a:t>, GIGABYTE,  Intel, MSI</a:t>
            </a:r>
            <a:br>
              <a:rPr lang="cs-CZ" dirty="0"/>
            </a:br>
            <a:endParaRPr lang="cs-CZ" dirty="0"/>
          </a:p>
        </p:txBody>
      </p:sp>
      <p:pic>
        <p:nvPicPr>
          <p:cNvPr id="19460" name="Picture 4" descr="http://t1.gstatic.com/images?q=tbn:ANd9GcTd58b-PiUs3Oo-JNAUJ_foxNusNB_8VIdT5ZLd5K9mJtyAIXj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1880" y="3429000"/>
            <a:ext cx="2257425" cy="2028826"/>
          </a:xfrm>
          <a:prstGeom prst="rect">
            <a:avLst/>
          </a:prstGeom>
          <a:noFill/>
        </p:spPr>
      </p:pic>
      <p:pic>
        <p:nvPicPr>
          <p:cNvPr id="19462" name="Picture 6" descr="http://t0.gstatic.com/images?q=tbn:ANd9GcS4Cji3QVA1TzJIAI36p-nue86t1ao6MlCE8w4s_4P0BHg6A2k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3356992"/>
            <a:ext cx="2628900" cy="1733551"/>
          </a:xfrm>
          <a:prstGeom prst="rect">
            <a:avLst/>
          </a:prstGeom>
          <a:noFill/>
        </p:spPr>
      </p:pic>
      <p:sp>
        <p:nvSpPr>
          <p:cNvPr id="19464" name="AutoShape 8" descr="data:image/jpeg;base64,/9j/4AAQSkZJRgABAQAAAQABAAD/2wCEAAkGBhAPEBAMDRQPDQwMEBANDA0NEBAPDg4PFRAVFBQQFBIXGyYeFxkjGRIUHy8gIyctLCwsFR4xNTA2NSYrLCkBCQoKDgwOGg8PGi8kHyQqKi0qLCwsLC0sKSwsLSksKSwsLCw1LCwpKSwsLC0tKSwsLCwpLCwpLCwsLCksLCwpKf/AABEIAOEA4QMBIgACEQEDEQH/xAAcAAEAAgMBAQEAAAAAAAAAAAAABQYDBAcBAgj/xABKEAABAwICBAcLCQcDBQEAAAABAAIDBBEFEhMhMVEGFBZBYXGhBxUiIzJSVIGSk9NCcnSCkZSxstEXMzQ1Q2JzJLPBU2Oi4fCD/8QAGQEBAAMBAQAAAAAAAAAAAAAAAAECBQQD/8QAKxEAAgECBQIGAQUAAAAAAAAAAAECAxEEEiFRoRMxFDJBYYHhcUNSkbHB/9oADAMBAAIRAxEAPwDts87Y2l7zla3aVXKzHpJCRF4pnNbyz1nm9S+cerTJLoh5ERsRvfzn1bPtWOkpb2G9Aa5ic7W4lx3uJJ7U4qp5lFG0eEbnsX1lh3figK/xVOKqweI3dhTxG7sKAr/FU4qrB4jd2FPEbuwoCv8AFU4orB4jd2FPEbuwoCv8VTiqsHiN3YU8Ru7CgK/xROKKweI3dhTxO7sKAr/FE4qrB4jd2FPE7uwoCv8AFU4qrB4jd2FPEbuwoCv8UTiisHiN3YU8Ru7CgK/xROKqwWg3dhTxG7sKAr/FE4qrB4jd2FLQ7uwoCv8AFU0BGsXB3g2VgtBu7CvHUkTvJ1FARVLjM0Rs4mRnO15ufU7arJR1rJm52HVsIO1p3FVyso8pIWHDKwwSg/03kNkHNbf6v1QFwReL1AUaA5nFx2uJcfWbqapG21qIoW7FPQM1ID5cLr5yLYyL3IgNbImRbGRMiA18iZFsZE0aA18iZFsZEyIDXyJkWxkTIgNfImRbGRRHC2v4vRzSA2e5uij353+CD6rk+pTFZmkiG7K5vMs4BzSHNcA5pGsEEXBBXuRQXAGv0tLoz5VM4x2/sPhM7Db6qsuRWnHLJxIi8yua+RMi2NGmRULGvkTItjImjQGvkTItjImjQGvkTItjImjQGvkXobZZ8iZEBr1Lbj1KDrGbVYpGalCVzdqAxd+pd5+1Fo5UQEpQN2KfgZqULh7disMDdSA+ciZFmyplQGHImRZsqZUBhyJkWbKmVAYciZFmyplQGHImRZsqZUBhyLnfdVxH91Sj5IM8g6TdrOzMfWulZVwrhnienqJ5vkueQz5jfBb2C/rXXhIZql9jnrytG25O9zzEdFWCA6mVcWQf5GDO3szhdSyLhLql0D4ahnlwGOVvSW2NvXrHrXd6WdssbJma2SsbIw72uAI7Cr42FpKW5XDSvGx5kTIs2VMq4TqMORMizZUyoDDkTIs2VMqAw5EyLNlTKgMORMizZUyoDWkZqUFiDdqskjdSgMRagIfKiyZUUAlMNbrVigGpV7DdqsUGxSD7sll6iA8sll6iA8sll6iA8sll6iA8sll6iAh+FmIcXpJpBqe5uij+c/wQfUCT6lwTF5NR6l1Tum4jripgdTAZn9Zu1vZm+1cixiTatfBwtC+5n15Zp22JzEI/Aaf7G/lC6X3KcW09DoHG8lFI6A79GfDjP2Ot9Vc+r4vFs/xs/KFu9yrF9BiLqZxsyujLAObSx3ez/wAdIPsV8VDNTftqUwk9TtFksvUWKaZ5ZLL1EB5ZLL1EB5ZLL1EB5ZLL1EB8SDUoDEwrBJsUBiaAibIvUQEhhu1WKDYq7hu1WKDYgMiIiAIiIAiKDdw4w0Eg1dKCNRBlbqUqLfZEN2JxFBcusM9LpfesTl1hnpdL71itklsMy3J1eFQfLrDPS6X3rFpYzw6odBKIKmnklLC1jWSBzhfUXatwJPqUqnJu1isppK5Q+FmIaaeWXmc4hnzG+C3sF/WqDir9vrVixLFIXXyvYd1nBVaukzE217di34RypIyotvVnQcRhtGz/ABs/IFUX1jqaeKpj8unkZM3pLXXt67EetW7FMXpSxgZNC4iKMEB4NiIwCPtVMxWZjtbHNd1G6LValKV4to/S9HVNmjjmjN45mNkYd7XNBB+wrMucdzXhrTR4fHBWTRU8lO58UYmeGF8N8zHNvtADsv1VauXWGel0vvWLBnSlGTVjYU01cnUUFy6wz0ul96xOXWGel0vvWKuSWxbMtydRQXLrDfS6X3rVNQzNe1sjCHMeA5jmm4c0i4IO6yq4td0Lpn2iIoJCIiA+ZNigMTU/JsUBiaAikREBIYbtVig2Ku4btVig2IDIiIgCIiA+Jj4J6j+C/OODv05NLJI6E5nCnmzuDGEuPi5AD5BPPtaTfZcL9GznwXdR/BfmbCv3p+cfxWjglfN8HLiHaxL1HB6rjcY5DM17TYgvf+N9Y6Vj7zVHnze2/wDVdDFVUP4jTQyNj0kEri58TZjZjtTRcjq2qT5O4j6RH90h+IvV4rK7NcnOqcpK6fDOU95qjz5vbf8AqvHYJUEWLpSDtBe8g+q66vydxH0iP7pD8ROTuI+kR/dIfiKPGLblE9Ke/DORcmX7inJh+4rrvJ3EfSI/ukPxE5O4j6RH90h+Ip8Z7codGW/DORcmX7inJh+4rrvJ3EfSI/ukPxE5O4j6RH90h+InjPblDoy34ZyePAp2izTI0bmucB9gK+u81R583tv/AFXVuTuI+kR/dIfiJydxH0iP7pD8RR4xbcodGe/DOU95qjzpvbf+q9ZgdU4hrXTuc42AD5CSdwF11Xk7iPpEf3SH4i0o5qqnquLzSskzUs8t2QMicxzbt2gnsKeLv6cjpSXd8M5pjkLqNpgMj5KpwInOkc5kAI1xN12c/wA52wbBzld24JH/AEFH9Gg/22r8/wDCPy3dZXf+CP8AAUf0aH/bCpjVaMT2w0r3ZLoiLNOsIiID5k2KAxNT8mxQGJoCKREQEhhu1WKDYq7hu1WKDYgMiIq/i3DKGG7YhxiQajkNomnc6XZ6m3PQrRg5OyRWUlHVk+Sqpj3dGpqbM2H/AFcrdR0bg2Bjtz5jqv0NzHoVPxvHaqsu2Rx0R/osDmQetvlSfWNv7VEjBXOsXAm2oatQG4DYB0Bd9LB+szjqYyK7Gvwi4ZVlddj3eKP9CMOjp7dLb5pfrm39qreEvJkudpOvUB2DYrxT8Gnm1mOP1SqRhQtKRucR2rQhGMVaJzdXqXOrYd/EYb9GqfzK6Y/PUxxPmpNAXRMfI6Odshz5Rewc1wy7DzHmVLw7+Iw36NU/mV8xf+Hn/wAMv5Cser5/lndQ8i/COUU/duqRJG2oggZEXRmUtMmcROs7M25tfK64XYGPDgHNN2uAII1gg7CFwXhxwfyUWFYkweDNRU1PUW/6jYAY3HraCPqBdG7k3CHjVA2F5vNQkU777THa8TvZ8H6hXtiKUMinBezJpzebLIy90Lhy/DGxNp2MmmkzSSCQuyxwgtZnOXe97QPWozgPw8r8VklY1lJAynaxz3kTPJzEgANzjzTruonhh/qcPxLFjrbUz09LRHdSQVAaHDofJnd7Kxdwf95XfMp/zSqVTgqDlbVfRGZ9RL0Lrwy4a8RdBSU7BUYjWODaeFzsrGhzsoe87s2oDnsdYsvXd+om6UnD6tw1vpWRzQE/2xzF5F/nNsuf92Ojngr4MRYXNY6OMQyt/pzROc7LfmOsOG/XuKnOC3dnhkDYcSbxeXUOMRgugcd7m7Wdo6lXovpxlBX3J6izNSdiz8DuFUmItqnmPixp5tAyKW5exwiaXaTZc5ydWrUFWOGPdHr8MqBSvjo5s0bZmSNEzLtLnNsWlxsbsPOeZXvCcPiY+eqgc17K97JyWZSwkRNZma4bbhoN1yHu3fzCH6JH/vSqKEYTq2toTUcowvc6fwOxWrrKeKtqRTxx1DC9kULZC8C/gkvc62wHVbnGtQ2OfzIfQqr8VMdzz+V0P0dn/Kh8c/mQ+hVX4ry/UaW/+kT8nw/6OR8IjZ5I2g6lc+D/AAzkgZGGuygMZcAXjPgjbHs9bbFUzhH5butRseJlthu1bVtygpqzOCN7Jo/QGE8PIJQBNaE7NIDmhv0u2s+sB1qzMeHAOaQWkXBBuCN4K/McGOFpuCWkc4NirFgXdBlpiNG/I29y0AOid86K4A62lpWfVwXrA64V32kd8RUvAe6fSzgCoIp3ahpQ7PTk9Ltsf1wB0lXKOQOAc0hzXC7XNIII3gjas+cJQdpI6lJPsJNigMTU/JsUBiaoWIpERAb2HO1hWKB2pVnD3awrDA/UgMlZTiWN8TrFsjSxwIBBBFjcHauU8Iu5jLHd9M5zmC5DA5xAHQL3C6tmTMrwqSg7xZWUFLufnGpwuWM5XmRjulzrHqN1rPpZRsfJ7bv1X6DxXg7T1IIkaA4/KAF1RMY4ASRXdD4yPcNoWjSxqekzknh2tYnMjxgbJJfePH/KyYN5Y61Zn4WL5SMrtx1KtYQPGfWP4rvjJSV0ct/RnV8O/iMN+jVP5lfMX/h5/wDDL+Qqh4d/EYb9GqfzK4cJZanQSRUkPGJZo5GAmSOOOMltgXZjc7b2A5uZYtVXqfLO6h5F+EQlNgQrsBp6Q2zSUFOYifkytia5jvaA9RK5FwLxCqgqJKKmBbNiDHUDgbgxPc62l62eGftXbeBTKqKlho6yDQupYWxCVksckcgYA1uoG4Nui2ratHDeAjYcXqMV8HRSRh0LedtRJcTOt1Nv/wDqdy9adZQzxlr6omUG8rRqd0yhZT4I6miGWKDisUY3NbKwD8FW+4P+8rvmU/5pVbu6Lh9ZW0z6Ckgzh743Gd80TGZWkP8ABaTmvcW1gc6gO5zwZxHC5J3TU4ljqWsbeKogzMLC4jUSAQcx5+ZTCS8PKLere/4DT6idtC7zT09ZLVYXPG2QQshfIySzg9kgdZwHNYsOvm1LnXCzuMFofPhji8AFxpJTd1t0cnP1O+1T+McHMSOLSYpQGFjY4IostQ5wZVCxzxWaDYahrNtdrKXl4R4hkLGYbNxm1gX1FKaUO3mQPzFv1QV5wlKm06b2urlpJS0kij9xDGJdNPh7iTBojUMab+LeJGtdbdfPrG9vWo/u3fzCH6JH/vSq/wDAPgQ7DWTVM5E9fVXdLo7BjRcu0TCbbXG5JsNm5VXh/wADsSxOqbUxU7Yo44mwtElRDnNnOcXGxsPLta/MveFSDxDmnoecoy6di89z3+V0P0dn/Kh8c/mQ+hVX4qV4DQVVPSwUNXAYnU0eTStlikjeAfB1A5gbHdbVtUVjn8yH0Kq/Fcv6j/P+lp+T4f8ARyPhH5busq202Ls0MTS2LwYox+7jvqYBrNlUuEflu61r01XLJaKFrpHAAWaNmq2s8y25Wtdmdkckki3TYnH5sfsM/RavHWvOWONr3bmsaft1alv8H+51U1Fn1J0bD8kXH2u2n1LpGC8EqalADGhzhzkc/UuGrjIx0hqdFPBrvIpOC8Caios+QNhjO2zQCRuvZdLwjDm00LKdlsrBqytDRvOoLOHJmWdOrKfmZ3Qpxh5UfcjtSgMTKmZH6lA4i5eZcj7oseZFANqhdsU/A/Uq1Qu2Kdgk1KQbukTOtbSJpEBs50zrW0iaRAaeLYJBO0lzQHgXDm6iuCYV+9+sfxX6Flk8F3UfwXA8FEcbnVNTfQte7JE02fUPB8gH5LR8p3NsGs6tHBO2b4OXEK9jpTHSROoKlsU07GQTtdoWBxBc7VtIHNvU5y2m9ErPcM+KuZVHD6d7s2bINjWR+CxjRsa1o2ALFy3m89/tFeksJKTbb4OeNVxSSXJ1LltN6JWe4Z8VOW03olZ7hnxVy3lvN57/AGinLebz3+0VXwb34LdeW3P0dS5bTeiVnuGfFTltN6JWe4Z8Vcu5bzee/wBorzlvN57/AGingnvwOvLbn6OpctpvRKz3DPipy2m9ErPcM+KuXct5vPf7RTlvN57/AGingnvwOvLbn6Oo8tpvRKz3DPipy2m9ErPcM+KuW8t5vPf7RTlvN57/AGing3vwOvLbn6OpctpvRKz3DPiqKdUS1NXxgwVELGUlQx7pow0Zjr1WcebeVQuW83nv9or7i4eTscHtkeHNNwbk9h2qVhGvXgh1m+65IfhH5busrr/Avg/Tx0tPKGNL5IY5CSBbMWAk2XJuEFTHVNNVABG8C9TTjY0/9WP+w842tPRYjs3Bd/8AoqT6PF+QKMa7xieuGVrk2Hr3OtbSJpFmHYbOkTOtbSJpEBmkfqUFXv2qVkk1KErX7UBpZ16sOZFANmhcpqB+pQNEVLxO1KQbedM6wZkzoDPnTOsGdMyAzPdcEbxZUKbuXROcTmPQMz9Q3DWrvnTOrRnKPldiGk+5Rf2Uxecfaf8Aqn7KovOPtP8A1V6zJmV+tU/c/wCSuSOxRf2VRecfaf8Aqo7hB3OGwU0s8RLnxNzgZnG4Gs6j0XXS86x1DA9jmHWHAghSq9RO92HTi/Q4Lh1Ox58O59ZCt+CcF6SVzBIxxBIBtI8ar9BVZfSGnqZac6tE8tHzdrewhXDAZrFp3Efit3NmV16mRWvFFBkhGmeweS2R7QL8wcQNam8PwWJ9swJ+s4KKa288h/7j/wA5VpwxmrVt2DrUt2RaT00N/D+53DUNMjbsaDlF3v19O1bf7KovOPtP/VXDDINFExm4C/WtrOsKVebk3dmnCnFRSaKL+yqLzj7T/wBU/ZVF5x9p/wCqvWdM6r1qn7n/ACWyR2KMzuWRA3DiCOcPf+qvFBAIYo4R5MTGsHUBYL3MmZVlOUvM7lkkuxnzpnWDOmZUJM+dM6wZ0zoDLK/UoetcpGR2pRNaUBpZkXxdEBtURUvGdSiKIKXjGpAfV0ulksgF0ulksgF0ulksgF0ulksgF0ulksgOZ90TDtHVR1I8mduV3z27Ow9iYJLrb6laeHuG6akc4C74CJW79W3suqXgkvk+pbGEnmp22M3Fw5IOlZeR5/7j/wAxV14M0meVjeZvhu6hsVSoY/Dd8935iuj8DKSzHTH5Ryt6grYueWm/cijHNNexZEulkssU0xdLpZLIBdLpZLIBdLpZLIBdLpZLIDx51KLrSpR41KLrQgI+6JZeqAb1EFLxN1KMoWqagj1KQY8i9yLY0aaNAa+ReZFs6NNGgNbIvci2NGmjQGvkTItjRpo0Br5EyLY0aaNAac9OHtcw6w4EELk0FMYJ5ID/AEpC0fNvdvYQuy6Nc54cYfoqtk41NnbY/Ob/AOj2Lswc8s7bnNiY3hcquHxEuIG1zyB1l2pddwuiEUMcY+S0X61zzgXh+mqmj5MZMjvt1f8A3QuraNWxs7yUdiMNGyua+RMi2NGmjXCdRrZF7kWxo00aA1siZFs5E0aA18iZFsaNNGgNfImRbGjTIgNSRmpRVa1TskepQ9a1ARWVF95UQEnQt2Kegj1KEpdRsdoNj6irDSawgPNGmjWzo00aA1tGmjWzo00aA1tGmjWzo00aA1tGmjWzo00aA1tGmjWzo00aA1tGq3w8wvSUpkAu+AiQdQ29l1bdGsdRSiRjo3bHgtKtGWVpohq6sUbua4ZaJ9SRrlcQ35oNv1+1XTRrzDMMbTxMgZ5MYsFtaNTOeeTkRGOVJGto00a2dGmjVCxraNNGtnRpo0BraNNGtnImjQGto00a2dGmjQGto00a2dGmjQGnLHqUJXN2qw1AsFX6521AReVFud737kQG9jNMYpi75EpL2np+UPt/FZ6CvtqKna2ibMwxv2bQRtad4VUrcMmpySQXx80jQSLdI5kBZGVjSvvjLVUo8R6VlGJ9KAtHGGpxhqq/fPpTvn0oC0cYanGGqr98+lO+fSgLRxhqcYaqv3z6U759KAtHGGpxhqq/fPpTvn0oC0cYanGGqr98+lO+fSgLRxhqcYaqv3z6U759KAtHGGpxhqq/fPpTvn0oC0cYanGGqr98+lO+fSgLRxhqcYaqv3z6U759KAtHGGpxhqq/fPpTvn0oC0cYavl1W0Ks98+lY34l0oCXrsQ5go6jpzPK1nyb3edzRt/T1rHS0ktQfFg5ed51MHr5/UrVhmGNgblHhOdre87Sf+AgNrRjcPsRfSIAiIgKLjv709ZUaURAeIiIAiIgCIiAIiIAiIgCIiAIiIAiIgCIiAIiID0Law3943rREB0CPYOoL6REAREQH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9466" name="AutoShape 10" descr="data:image/jpeg;base64,/9j/4AAQSkZJRgABAQAAAQABAAD/2wCEAAkGBhAPEBAMDRQPDQwMEBANDA0NEBAPDg4PFRAVFBQQFBIXGyYeFxkjGRIUHy8gIyctLCwsFR4xNTA2NSYrLCkBCQoKDgwOGg8PGi8kHyQqKi0qLCwsLC0sKSwsLSksKSwsLCw1LCwpKSwsLC0tKSwsLCwpLCwpLCwsLCksLCwpKf/AABEIAOEA4QMBIgACEQEDEQH/xAAcAAEAAgMBAQEAAAAAAAAAAAAABQYDBAcBAgj/xABKEAABAwICBAcLCQcDBQEAAAABAAIDBBEFEhMhMVEGFBZBYXGhBxUiIzJSVIGSk9NCcnSCkZSxstEXMzQ1Q2JzJLPBU2Oi4fCD/8QAGQEBAAMBAQAAAAAAAAAAAAAAAAECBQQD/8QAKxEAAgECBQIGAQUAAAAAAAAAAAECAxEEEiFRoRMxFDJBYYHhcUNSkbHB/9oADAMBAAIRAxEAPwDts87Y2l7zla3aVXKzHpJCRF4pnNbyz1nm9S+cerTJLoh5ERsRvfzn1bPtWOkpb2G9Aa5ic7W4lx3uJJ7U4qp5lFG0eEbnsX1lh3figK/xVOKqweI3dhTxG7sKAr/FU4qrB4jd2FPEbuwoCv8AFU4orB4jd2FPEbuwoCv8VTiqsHiN3YU8Ru7CgK/xROKKweI3dhTxO7sKAr/FE4qrB4jd2FPE7uwoCv8AFU4qrB4jd2FPEbuwoCv8UTiisHiN3YU8Ru7CgK/xROKqwWg3dhTxG7sKAr/FE4qrB4jd2FLQ7uwoCv8AFU0BGsXB3g2VgtBu7CvHUkTvJ1FARVLjM0Rs4mRnO15ufU7arJR1rJm52HVsIO1p3FVyso8pIWHDKwwSg/03kNkHNbf6v1QFwReL1AUaA5nFx2uJcfWbqapG21qIoW7FPQM1ID5cLr5yLYyL3IgNbImRbGRMiA18iZFsZE0aA18iZFsZEyIDXyJkWxkTIgNfImRbGRRHC2v4vRzSA2e5uij353+CD6rk+pTFZmkiG7K5vMs4BzSHNcA5pGsEEXBBXuRQXAGv0tLoz5VM4x2/sPhM7Db6qsuRWnHLJxIi8yua+RMi2NGmRULGvkTItjImjQGvkTItjImjQGvkTItjImjQGvkXobZZ8iZEBr1Lbj1KDrGbVYpGalCVzdqAxd+pd5+1Fo5UQEpQN2KfgZqULh7disMDdSA+ciZFmyplQGHImRZsqZUBhyJkWbKmVAYciZFmyplQGHImRZsqZUBhyLnfdVxH91Sj5IM8g6TdrOzMfWulZVwrhnienqJ5vkueQz5jfBb2C/rXXhIZql9jnrytG25O9zzEdFWCA6mVcWQf5GDO3szhdSyLhLql0D4ahnlwGOVvSW2NvXrHrXd6WdssbJma2SsbIw72uAI7Cr42FpKW5XDSvGx5kTIs2VMq4TqMORMizZUyoDDkTIs2VMqAw5EyLNlTKgMORMizZUyoDWkZqUFiDdqskjdSgMRagIfKiyZUUAlMNbrVigGpV7DdqsUGxSD7sll6iA8sll6iA8sll6iA8sll6iA8sll6iAh+FmIcXpJpBqe5uij+c/wQfUCT6lwTF5NR6l1Tum4jripgdTAZn9Zu1vZm+1cixiTatfBwtC+5n15Zp22JzEI/Aaf7G/lC6X3KcW09DoHG8lFI6A79GfDjP2Ot9Vc+r4vFs/xs/KFu9yrF9BiLqZxsyujLAObSx3ez/wAdIPsV8VDNTftqUwk9TtFksvUWKaZ5ZLL1EB5ZLL1EB5ZLL1EB5ZLL1EB8SDUoDEwrBJsUBiaAibIvUQEhhu1WKDYq7hu1WKDYgMiIiAIiIAiKDdw4w0Eg1dKCNRBlbqUqLfZEN2JxFBcusM9LpfesTl1hnpdL71itklsMy3J1eFQfLrDPS6X3rFpYzw6odBKIKmnklLC1jWSBzhfUXatwJPqUqnJu1isppK5Q+FmIaaeWXmc4hnzG+C3sF/WqDir9vrVixLFIXXyvYd1nBVaukzE217di34RypIyotvVnQcRhtGz/ABs/IFUX1jqaeKpj8unkZM3pLXXt67EetW7FMXpSxgZNC4iKMEB4NiIwCPtVMxWZjtbHNd1G6LValKV4to/S9HVNmjjmjN45mNkYd7XNBB+wrMucdzXhrTR4fHBWTRU8lO58UYmeGF8N8zHNvtADsv1VauXWGel0vvWLBnSlGTVjYU01cnUUFy6wz0ul96xOXWGel0vvWKuSWxbMtydRQXLrDfS6X3rVNQzNe1sjCHMeA5jmm4c0i4IO6yq4td0Lpn2iIoJCIiA+ZNigMTU/JsUBiaAikREBIYbtVig2Ku4btVig2IDIiIgCIiA+Jj4J6j+C/OODv05NLJI6E5nCnmzuDGEuPi5AD5BPPtaTfZcL9GznwXdR/BfmbCv3p+cfxWjglfN8HLiHaxL1HB6rjcY5DM17TYgvf+N9Y6Vj7zVHnze2/wDVdDFVUP4jTQyNj0kEri58TZjZjtTRcjq2qT5O4j6RH90h+IvV4rK7NcnOqcpK6fDOU95qjz5vbf8AqvHYJUEWLpSDtBe8g+q66vydxH0iP7pD8ROTuI+kR/dIfiKPGLblE9Ke/DORcmX7inJh+4rrvJ3EfSI/ukPxE5O4j6RH90h+Ip8Z7codGW/DORcmX7inJh+4rrvJ3EfSI/ukPxE5O4j6RH90h+InjPblDoy34ZyePAp2izTI0bmucB9gK+u81R583tv/AFXVuTuI+kR/dIfiJydxH0iP7pD8RR4xbcodGe/DOU95qjzpvbf+q9ZgdU4hrXTuc42AD5CSdwF11Xk7iPpEf3SH4i0o5qqnquLzSskzUs8t2QMicxzbt2gnsKeLv6cjpSXd8M5pjkLqNpgMj5KpwInOkc5kAI1xN12c/wA52wbBzld24JH/AEFH9Gg/22r8/wDCPy3dZXf+CP8AAUf0aH/bCpjVaMT2w0r3ZLoiLNOsIiID5k2KAxNT8mxQGJoCKREQEhhu1WKDYq7hu1WKDYgMiIq/i3DKGG7YhxiQajkNomnc6XZ6m3PQrRg5OyRWUlHVk+Sqpj3dGpqbM2H/AFcrdR0bg2Bjtz5jqv0NzHoVPxvHaqsu2Rx0R/osDmQetvlSfWNv7VEjBXOsXAm2oatQG4DYB0Bd9LB+szjqYyK7Gvwi4ZVlddj3eKP9CMOjp7dLb5pfrm39qreEvJkudpOvUB2DYrxT8Gnm1mOP1SqRhQtKRucR2rQhGMVaJzdXqXOrYd/EYb9GqfzK6Y/PUxxPmpNAXRMfI6Odshz5Rewc1wy7DzHmVLw7+Iw36NU/mV8xf+Hn/wAMv5Cser5/lndQ8i/COUU/duqRJG2oggZEXRmUtMmcROs7M25tfK64XYGPDgHNN2uAII1gg7CFwXhxwfyUWFYkweDNRU1PUW/6jYAY3HraCPqBdG7k3CHjVA2F5vNQkU777THa8TvZ8H6hXtiKUMinBezJpzebLIy90Lhy/DGxNp2MmmkzSSCQuyxwgtZnOXe97QPWozgPw8r8VklY1lJAynaxz3kTPJzEgANzjzTruonhh/qcPxLFjrbUz09LRHdSQVAaHDofJnd7Kxdwf95XfMp/zSqVTgqDlbVfRGZ9RL0Lrwy4a8RdBSU7BUYjWODaeFzsrGhzsoe87s2oDnsdYsvXd+om6UnD6tw1vpWRzQE/2xzF5F/nNsuf92Ojngr4MRYXNY6OMQyt/pzROc7LfmOsOG/XuKnOC3dnhkDYcSbxeXUOMRgugcd7m7Wdo6lXovpxlBX3J6izNSdiz8DuFUmItqnmPixp5tAyKW5exwiaXaTZc5ydWrUFWOGPdHr8MqBSvjo5s0bZmSNEzLtLnNsWlxsbsPOeZXvCcPiY+eqgc17K97JyWZSwkRNZma4bbhoN1yHu3fzCH6JH/vSqKEYTq2toTUcowvc6fwOxWrrKeKtqRTxx1DC9kULZC8C/gkvc62wHVbnGtQ2OfzIfQqr8VMdzz+V0P0dn/Kh8c/mQ+hVX4ry/UaW/+kT8nw/6OR8IjZ5I2g6lc+D/AAzkgZGGuygMZcAXjPgjbHs9bbFUzhH5butRseJlthu1bVtygpqzOCN7Jo/QGE8PIJQBNaE7NIDmhv0u2s+sB1qzMeHAOaQWkXBBuCN4K/McGOFpuCWkc4NirFgXdBlpiNG/I29y0AOid86K4A62lpWfVwXrA64V32kd8RUvAe6fSzgCoIp3ahpQ7PTk9Ltsf1wB0lXKOQOAc0hzXC7XNIII3gjas+cJQdpI6lJPsJNigMTU/JsUBiaoWIpERAb2HO1hWKB2pVnD3awrDA/UgMlZTiWN8TrFsjSxwIBBBFjcHauU8Iu5jLHd9M5zmC5DA5xAHQL3C6tmTMrwqSg7xZWUFLufnGpwuWM5XmRjulzrHqN1rPpZRsfJ7bv1X6DxXg7T1IIkaA4/KAF1RMY4ASRXdD4yPcNoWjSxqekzknh2tYnMjxgbJJfePH/KyYN5Y61Zn4WL5SMrtx1KtYQPGfWP4rvjJSV0ct/RnV8O/iMN+jVP5lfMX/h5/wDDL+Qqh4d/EYb9GqfzK4cJZanQSRUkPGJZo5GAmSOOOMltgXZjc7b2A5uZYtVXqfLO6h5F+EQlNgQrsBp6Q2zSUFOYifkytia5jvaA9RK5FwLxCqgqJKKmBbNiDHUDgbgxPc62l62eGftXbeBTKqKlho6yDQupYWxCVksckcgYA1uoG4Nui2ratHDeAjYcXqMV8HRSRh0LedtRJcTOt1Nv/wDqdy9adZQzxlr6omUG8rRqd0yhZT4I6miGWKDisUY3NbKwD8FW+4P+8rvmU/5pVbu6Lh9ZW0z6Ckgzh743Gd80TGZWkP8ABaTmvcW1gc6gO5zwZxHC5J3TU4ljqWsbeKogzMLC4jUSAQcx5+ZTCS8PKLere/4DT6idtC7zT09ZLVYXPG2QQshfIySzg9kgdZwHNYsOvm1LnXCzuMFofPhji8AFxpJTd1t0cnP1O+1T+McHMSOLSYpQGFjY4IostQ5wZVCxzxWaDYahrNtdrKXl4R4hkLGYbNxm1gX1FKaUO3mQPzFv1QV5wlKm06b2urlpJS0kij9xDGJdNPh7iTBojUMab+LeJGtdbdfPrG9vWo/u3fzCH6JH/vSq/wDAPgQ7DWTVM5E9fVXdLo7BjRcu0TCbbXG5JsNm5VXh/wADsSxOqbUxU7Yo44mwtElRDnNnOcXGxsPLta/MveFSDxDmnoecoy6di89z3+V0P0dn/Kh8c/mQ+hVX4qV4DQVVPSwUNXAYnU0eTStlikjeAfB1A5gbHdbVtUVjn8yH0Kq/Fcv6j/P+lp+T4f8ARyPhH5busq202Ls0MTS2LwYox+7jvqYBrNlUuEflu61r01XLJaKFrpHAAWaNmq2s8y25Wtdmdkckki3TYnH5sfsM/RavHWvOWONr3bmsaft1alv8H+51U1Fn1J0bD8kXH2u2n1LpGC8EqalADGhzhzkc/UuGrjIx0hqdFPBrvIpOC8Caios+QNhjO2zQCRuvZdLwjDm00LKdlsrBqytDRvOoLOHJmWdOrKfmZ3Qpxh5UfcjtSgMTKmZH6lA4i5eZcj7oseZFANqhdsU/A/Uq1Qu2Kdgk1KQbukTOtbSJpEBs50zrW0iaRAaeLYJBO0lzQHgXDm6iuCYV+9+sfxX6Flk8F3UfwXA8FEcbnVNTfQte7JE02fUPB8gH5LR8p3NsGs6tHBO2b4OXEK9jpTHSROoKlsU07GQTtdoWBxBc7VtIHNvU5y2m9ErPcM+KuZVHD6d7s2bINjWR+CxjRsa1o2ALFy3m89/tFeksJKTbb4OeNVxSSXJ1LltN6JWe4Z8VOW03olZ7hnxVy3lvN57/AGinLebz3+0VXwb34LdeW3P0dS5bTeiVnuGfFTltN6JWe4Z8Vcu5bzee/wBorzlvN57/AGingnvwOvLbn6OpctpvRKz3DPipy2m9ErPcM+KuXct5vPf7RTlvN57/AGingnvwOvLbn6Oo8tpvRKz3DPipy2m9ErPcM+KuW8t5vPf7RTlvN57/AGing3vwOvLbn6OpctpvRKz3DPiqKdUS1NXxgwVELGUlQx7pow0Zjr1WcebeVQuW83nv9or7i4eTscHtkeHNNwbk9h2qVhGvXgh1m+65IfhH5busrr/Avg/Tx0tPKGNL5IY5CSBbMWAk2XJuEFTHVNNVABG8C9TTjY0/9WP+w842tPRYjs3Bd/8AoqT6PF+QKMa7xieuGVrk2Hr3OtbSJpFmHYbOkTOtbSJpEBmkfqUFXv2qVkk1KErX7UBpZ16sOZFANmhcpqB+pQNEVLxO1KQbedM6wZkzoDPnTOsGdMyAzPdcEbxZUKbuXROcTmPQMz9Q3DWrvnTOrRnKPldiGk+5Rf2Uxecfaf8Aqn7KovOPtP8A1V6zJmV+tU/c/wCSuSOxRf2VRecfaf8Aqo7hB3OGwU0s8RLnxNzgZnG4Gs6j0XXS86x1DA9jmHWHAghSq9RO92HTi/Q4Lh1Ox58O59ZCt+CcF6SVzBIxxBIBtI8ar9BVZfSGnqZac6tE8tHzdrewhXDAZrFp3Efit3NmV16mRWvFFBkhGmeweS2R7QL8wcQNam8PwWJ9swJ+s4KKa288h/7j/wA5VpwxmrVt2DrUt2RaT00N/D+53DUNMjbsaDlF3v19O1bf7KovOPtP/VXDDINFExm4C/WtrOsKVebk3dmnCnFRSaKL+yqLzj7T/wBU/ZVF5x9p/wCqvWdM6r1qn7n/ACWyR2KMzuWRA3DiCOcPf+qvFBAIYo4R5MTGsHUBYL3MmZVlOUvM7lkkuxnzpnWDOmZUJM+dM6wZ0zoDLK/UoetcpGR2pRNaUBpZkXxdEBtURUvGdSiKIKXjGpAfV0ulksgF0ulksgF0ulksgF0ulksgF0ulksgOZ90TDtHVR1I8mduV3z27Ow9iYJLrb6laeHuG6akc4C74CJW79W3suqXgkvk+pbGEnmp22M3Fw5IOlZeR5/7j/wAxV14M0meVjeZvhu6hsVSoY/Dd8935iuj8DKSzHTH5Ryt6grYueWm/cijHNNexZEulkssU0xdLpZLIBdLpZLIBdLpZLIBdLpZLIDx51KLrSpR41KLrQgI+6JZeqAb1EFLxN1KMoWqagj1KQY8i9yLY0aaNAa+ReZFs6NNGgNbIvci2NGmjQGvkTItjRpo0Br5EyLY0aaNAac9OHtcw6w4EELk0FMYJ5ID/AEpC0fNvdvYQuy6Nc54cYfoqtk41NnbY/Ob/AOj2Lswc8s7bnNiY3hcquHxEuIG1zyB1l2pddwuiEUMcY+S0X61zzgXh+mqmj5MZMjvt1f8A3QuraNWxs7yUdiMNGyua+RMi2NGmjXCdRrZF7kWxo00aA1siZFs5E0aA18iZFsaNNGgNfImRbGjTIgNSRmpRVa1TskepQ9a1ARWVF95UQEnQt2Kegj1KEpdRsdoNj6irDSawgPNGmjWzo00aA1tGmjWzo00aA1tGmjWzo00aA1tGmjWzo00aA1tGmjWzo00aA1tGq3w8wvSUpkAu+AiQdQ29l1bdGsdRSiRjo3bHgtKtGWVpohq6sUbua4ZaJ9SRrlcQ35oNv1+1XTRrzDMMbTxMgZ5MYsFtaNTOeeTkRGOVJGto00a2dGmjVCxraNNGtnRpo0BraNNGtnImjQGto00a2dGmjQGto00a2dGmjQGnLHqUJXN2qw1AsFX6521AReVFud737kQG9jNMYpi75EpL2np+UPt/FZ6CvtqKna2ibMwxv2bQRtad4VUrcMmpySQXx80jQSLdI5kBZGVjSvvjLVUo8R6VlGJ9KAtHGGpxhqq/fPpTvn0oC0cYanGGqr98+lO+fSgLRxhqcYaqv3z6U759KAtHGGpxhqq/fPpTvn0oC0cYanGGqr98+lO+fSgLRxhqcYaqv3z6U759KAtHGGpxhqq/fPpTvn0oC0cYanGGqr98+lO+fSgLRxhqcYaqv3z6U759KAtHGGpxhqq/fPpTvn0oC0cYavl1W0Ks98+lY34l0oCXrsQ5go6jpzPK1nyb3edzRt/T1rHS0ktQfFg5ed51MHr5/UrVhmGNgblHhOdre87Sf+AgNrRjcPsRfSIAiIgKLjv709ZUaURAeIiIAiIgCIiAIiIAiIgCIiAIiIAiIgCIiAIiID0Law3943rREB0CPYOoL6REAREQH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9468" name="AutoShape 12" descr="data:image/jpeg;base64,/9j/4AAQSkZJRgABAQAAAQABAAD/2wCEAAkGBhAPEBAMDRQPDQwMEBANDA0NEBAPDg4PFRAVFBQQFBIXGyYeFxkjGRIUHy8gIyctLCwsFR4xNTA2NSYrLCkBCQoKDgwOGg8PGi8kHyQqKi0qLCwsLC0sKSwsLSksKSwsLCw1LCwpKSwsLC0tKSwsLCwpLCwpLCwsLCksLCwpKf/AABEIAOEA4QMBIgACEQEDEQH/xAAcAAEAAgMBAQEAAAAAAAAAAAAABQYDBAcBAgj/xABKEAABAwICBAcLCQcDBQEAAAABAAIDBBEFEhMhMVEGFBZBYXGhBxUiIzJSVIGSk9NCcnSCkZSxstEXMzQ1Q2JzJLPBU2Oi4fCD/8QAGQEBAAMBAQAAAAAAAAAAAAAAAAECBQQD/8QAKxEAAgECBQIGAQUAAAAAAAAAAAECAxEEEiFRoRMxFDJBYYHhcUNSkbHB/9oADAMBAAIRAxEAPwDts87Y2l7zla3aVXKzHpJCRF4pnNbyz1nm9S+cerTJLoh5ERsRvfzn1bPtWOkpb2G9Aa5ic7W4lx3uJJ7U4qp5lFG0eEbnsX1lh3figK/xVOKqweI3dhTxG7sKAr/FU4qrB4jd2FPEbuwoCv8AFU4orB4jd2FPEbuwoCv8VTiqsHiN3YU8Ru7CgK/xROKKweI3dhTxO7sKAr/FE4qrB4jd2FPE7uwoCv8AFU4qrB4jd2FPEbuwoCv8UTiisHiN3YU8Ru7CgK/xROKqwWg3dhTxG7sKAr/FE4qrB4jd2FLQ7uwoCv8AFU0BGsXB3g2VgtBu7CvHUkTvJ1FARVLjM0Rs4mRnO15ufU7arJR1rJm52HVsIO1p3FVyso8pIWHDKwwSg/03kNkHNbf6v1QFwReL1AUaA5nFx2uJcfWbqapG21qIoW7FPQM1ID5cLr5yLYyL3IgNbImRbGRMiA18iZFsZE0aA18iZFsZEyIDXyJkWxkTIgNfImRbGRRHC2v4vRzSA2e5uij353+CD6rk+pTFZmkiG7K5vMs4BzSHNcA5pGsEEXBBXuRQXAGv0tLoz5VM4x2/sPhM7Db6qsuRWnHLJxIi8yua+RMi2NGmRULGvkTItjImjQGvkTItjImjQGvkTItjImjQGvkXobZZ8iZEBr1Lbj1KDrGbVYpGalCVzdqAxd+pd5+1Fo5UQEpQN2KfgZqULh7disMDdSA+ciZFmyplQGHImRZsqZUBhyJkWbKmVAYciZFmyplQGHImRZsqZUBhyLnfdVxH91Sj5IM8g6TdrOzMfWulZVwrhnienqJ5vkueQz5jfBb2C/rXXhIZql9jnrytG25O9zzEdFWCA6mVcWQf5GDO3szhdSyLhLql0D4ahnlwGOVvSW2NvXrHrXd6WdssbJma2SsbIw72uAI7Cr42FpKW5XDSvGx5kTIs2VMq4TqMORMizZUyoDDkTIs2VMqAw5EyLNlTKgMORMizZUyoDWkZqUFiDdqskjdSgMRagIfKiyZUUAlMNbrVigGpV7DdqsUGxSD7sll6iA8sll6iA8sll6iA8sll6iA8sll6iAh+FmIcXpJpBqe5uij+c/wQfUCT6lwTF5NR6l1Tum4jripgdTAZn9Zu1vZm+1cixiTatfBwtC+5n15Zp22JzEI/Aaf7G/lC6X3KcW09DoHG8lFI6A79GfDjP2Ot9Vc+r4vFs/xs/KFu9yrF9BiLqZxsyujLAObSx3ez/wAdIPsV8VDNTftqUwk9TtFksvUWKaZ5ZLL1EB5ZLL1EB5ZLL1EB5ZLL1EB8SDUoDEwrBJsUBiaAibIvUQEhhu1WKDYq7hu1WKDYgMiIiAIiIAiKDdw4w0Eg1dKCNRBlbqUqLfZEN2JxFBcusM9LpfesTl1hnpdL71itklsMy3J1eFQfLrDPS6X3rFpYzw6odBKIKmnklLC1jWSBzhfUXatwJPqUqnJu1isppK5Q+FmIaaeWXmc4hnzG+C3sF/WqDir9vrVixLFIXXyvYd1nBVaukzE217di34RypIyotvVnQcRhtGz/ABs/IFUX1jqaeKpj8unkZM3pLXXt67EetW7FMXpSxgZNC4iKMEB4NiIwCPtVMxWZjtbHNd1G6LValKV4to/S9HVNmjjmjN45mNkYd7XNBB+wrMucdzXhrTR4fHBWTRU8lO58UYmeGF8N8zHNvtADsv1VauXWGel0vvWLBnSlGTVjYU01cnUUFy6wz0ul96xOXWGel0vvWKuSWxbMtydRQXLrDfS6X3rVNQzNe1sjCHMeA5jmm4c0i4IO6yq4td0Lpn2iIoJCIiA+ZNigMTU/JsUBiaAikREBIYbtVig2Ku4btVig2IDIiIgCIiA+Jj4J6j+C/OODv05NLJI6E5nCnmzuDGEuPi5AD5BPPtaTfZcL9GznwXdR/BfmbCv3p+cfxWjglfN8HLiHaxL1HB6rjcY5DM17TYgvf+N9Y6Vj7zVHnze2/wDVdDFVUP4jTQyNj0kEri58TZjZjtTRcjq2qT5O4j6RH90h+IvV4rK7NcnOqcpK6fDOU95qjz5vbf8AqvHYJUEWLpSDtBe8g+q66vydxH0iP7pD8ROTuI+kR/dIfiKPGLblE9Ke/DORcmX7inJh+4rrvJ3EfSI/ukPxE5O4j6RH90h+Ip8Z7codGW/DORcmX7inJh+4rrvJ3EfSI/ukPxE5O4j6RH90h+InjPblDoy34ZyePAp2izTI0bmucB9gK+u81R583tv/AFXVuTuI+kR/dIfiJydxH0iP7pD8RR4xbcodGe/DOU95qjzpvbf+q9ZgdU4hrXTuc42AD5CSdwF11Xk7iPpEf3SH4i0o5qqnquLzSskzUs8t2QMicxzbt2gnsKeLv6cjpSXd8M5pjkLqNpgMj5KpwInOkc5kAI1xN12c/wA52wbBzld24JH/AEFH9Gg/22r8/wDCPy3dZXf+CP8AAUf0aH/bCpjVaMT2w0r3ZLoiLNOsIiID5k2KAxNT8mxQGJoCKREQEhhu1WKDYq7hu1WKDYgMiIq/i3DKGG7YhxiQajkNomnc6XZ6m3PQrRg5OyRWUlHVk+Sqpj3dGpqbM2H/AFcrdR0bg2Bjtz5jqv0NzHoVPxvHaqsu2Rx0R/osDmQetvlSfWNv7VEjBXOsXAm2oatQG4DYB0Bd9LB+szjqYyK7Gvwi4ZVlddj3eKP9CMOjp7dLb5pfrm39qreEvJkudpOvUB2DYrxT8Gnm1mOP1SqRhQtKRucR2rQhGMVaJzdXqXOrYd/EYb9GqfzK6Y/PUxxPmpNAXRMfI6Odshz5Rewc1wy7DzHmVLw7+Iw36NU/mV8xf+Hn/wAMv5Cser5/lndQ8i/COUU/duqRJG2oggZEXRmUtMmcROs7M25tfK64XYGPDgHNN2uAII1gg7CFwXhxwfyUWFYkweDNRU1PUW/6jYAY3HraCPqBdG7k3CHjVA2F5vNQkU777THa8TvZ8H6hXtiKUMinBezJpzebLIy90Lhy/DGxNp2MmmkzSSCQuyxwgtZnOXe97QPWozgPw8r8VklY1lJAynaxz3kTPJzEgANzjzTruonhh/qcPxLFjrbUz09LRHdSQVAaHDofJnd7Kxdwf95XfMp/zSqVTgqDlbVfRGZ9RL0Lrwy4a8RdBSU7BUYjWODaeFzsrGhzsoe87s2oDnsdYsvXd+om6UnD6tw1vpWRzQE/2xzF5F/nNsuf92Ojngr4MRYXNY6OMQyt/pzROc7LfmOsOG/XuKnOC3dnhkDYcSbxeXUOMRgugcd7m7Wdo6lXovpxlBX3J6izNSdiz8DuFUmItqnmPixp5tAyKW5exwiaXaTZc5ydWrUFWOGPdHr8MqBSvjo5s0bZmSNEzLtLnNsWlxsbsPOeZXvCcPiY+eqgc17K97JyWZSwkRNZma4bbhoN1yHu3fzCH6JH/vSqKEYTq2toTUcowvc6fwOxWrrKeKtqRTxx1DC9kULZC8C/gkvc62wHVbnGtQ2OfzIfQqr8VMdzz+V0P0dn/Kh8c/mQ+hVX4ry/UaW/+kT8nw/6OR8IjZ5I2g6lc+D/AAzkgZGGuygMZcAXjPgjbHs9bbFUzhH5butRseJlthu1bVtygpqzOCN7Jo/QGE8PIJQBNaE7NIDmhv0u2s+sB1qzMeHAOaQWkXBBuCN4K/McGOFpuCWkc4NirFgXdBlpiNG/I29y0AOid86K4A62lpWfVwXrA64V32kd8RUvAe6fSzgCoIp3ahpQ7PTk9Ltsf1wB0lXKOQOAc0hzXC7XNIII3gjas+cJQdpI6lJPsJNigMTU/JsUBiaoWIpERAb2HO1hWKB2pVnD3awrDA/UgMlZTiWN8TrFsjSxwIBBBFjcHauU8Iu5jLHd9M5zmC5DA5xAHQL3C6tmTMrwqSg7xZWUFLufnGpwuWM5XmRjulzrHqN1rPpZRsfJ7bv1X6DxXg7T1IIkaA4/KAF1RMY4ASRXdD4yPcNoWjSxqekzknh2tYnMjxgbJJfePH/KyYN5Y61Zn4WL5SMrtx1KtYQPGfWP4rvjJSV0ct/RnV8O/iMN+jVP5lfMX/h5/wDDL+Qqh4d/EYb9GqfzK4cJZanQSRUkPGJZo5GAmSOOOMltgXZjc7b2A5uZYtVXqfLO6h5F+EQlNgQrsBp6Q2zSUFOYifkytia5jvaA9RK5FwLxCqgqJKKmBbNiDHUDgbgxPc62l62eGftXbeBTKqKlho6yDQupYWxCVksckcgYA1uoG4Nui2ratHDeAjYcXqMV8HRSRh0LedtRJcTOt1Nv/wDqdy9adZQzxlr6omUG8rRqd0yhZT4I6miGWKDisUY3NbKwD8FW+4P+8rvmU/5pVbu6Lh9ZW0z6Ckgzh743Gd80TGZWkP8ABaTmvcW1gc6gO5zwZxHC5J3TU4ljqWsbeKogzMLC4jUSAQcx5+ZTCS8PKLere/4DT6idtC7zT09ZLVYXPG2QQshfIySzg9kgdZwHNYsOvm1LnXCzuMFofPhji8AFxpJTd1t0cnP1O+1T+McHMSOLSYpQGFjY4IostQ5wZVCxzxWaDYahrNtdrKXl4R4hkLGYbNxm1gX1FKaUO3mQPzFv1QV5wlKm06b2urlpJS0kij9xDGJdNPh7iTBojUMab+LeJGtdbdfPrG9vWo/u3fzCH6JH/vSq/wDAPgQ7DWTVM5E9fVXdLo7BjRcu0TCbbXG5JsNm5VXh/wADsSxOqbUxU7Yo44mwtElRDnNnOcXGxsPLta/MveFSDxDmnoecoy6di89z3+V0P0dn/Kh8c/mQ+hVX4qV4DQVVPSwUNXAYnU0eTStlikjeAfB1A5gbHdbVtUVjn8yH0Kq/Fcv6j/P+lp+T4f8ARyPhH5busq202Ls0MTS2LwYox+7jvqYBrNlUuEflu61r01XLJaKFrpHAAWaNmq2s8y25Wtdmdkckki3TYnH5sfsM/RavHWvOWONr3bmsaft1alv8H+51U1Fn1J0bD8kXH2u2n1LpGC8EqalADGhzhzkc/UuGrjIx0hqdFPBrvIpOC8Caios+QNhjO2zQCRuvZdLwjDm00LKdlsrBqytDRvOoLOHJmWdOrKfmZ3Qpxh5UfcjtSgMTKmZH6lA4i5eZcj7oseZFANqhdsU/A/Uq1Qu2Kdgk1KQbukTOtbSJpEBs50zrW0iaRAaeLYJBO0lzQHgXDm6iuCYV+9+sfxX6Flk8F3UfwXA8FEcbnVNTfQte7JE02fUPB8gH5LR8p3NsGs6tHBO2b4OXEK9jpTHSROoKlsU07GQTtdoWBxBc7VtIHNvU5y2m9ErPcM+KuZVHD6d7s2bINjWR+CxjRsa1o2ALFy3m89/tFeksJKTbb4OeNVxSSXJ1LltN6JWe4Z8VOW03olZ7hnxVy3lvN57/AGinLebz3+0VXwb34LdeW3P0dS5bTeiVnuGfFTltN6JWe4Z8Vcu5bzee/wBorzlvN57/AGingnvwOvLbn6OpctpvRKz3DPipy2m9ErPcM+KuXct5vPf7RTlvN57/AGingnvwOvLbn6Oo8tpvRKz3DPipy2m9ErPcM+KuW8t5vPf7RTlvN57/AGing3vwOvLbn6OpctpvRKz3DPiqKdUS1NXxgwVELGUlQx7pow0Zjr1WcebeVQuW83nv9or7i4eTscHtkeHNNwbk9h2qVhGvXgh1m+65IfhH5busrr/Avg/Tx0tPKGNL5IY5CSBbMWAk2XJuEFTHVNNVABG8C9TTjY0/9WP+w842tPRYjs3Bd/8AoqT6PF+QKMa7xieuGVrk2Hr3OtbSJpFmHYbOkTOtbSJpEBmkfqUFXv2qVkk1KErX7UBpZ16sOZFANmhcpqB+pQNEVLxO1KQbedM6wZkzoDPnTOsGdMyAzPdcEbxZUKbuXROcTmPQMz9Q3DWrvnTOrRnKPldiGk+5Rf2Uxecfaf8Aqn7KovOPtP8A1V6zJmV+tU/c/wCSuSOxRf2VRecfaf8Aqo7hB3OGwU0s8RLnxNzgZnG4Gs6j0XXS86x1DA9jmHWHAghSq9RO92HTi/Q4Lh1Ox58O59ZCt+CcF6SVzBIxxBIBtI8ar9BVZfSGnqZac6tE8tHzdrewhXDAZrFp3Efit3NmV16mRWvFFBkhGmeweS2R7QL8wcQNam8PwWJ9swJ+s4KKa288h/7j/wA5VpwxmrVt2DrUt2RaT00N/D+53DUNMjbsaDlF3v19O1bf7KovOPtP/VXDDINFExm4C/WtrOsKVebk3dmnCnFRSaKL+yqLzj7T/wBU/ZVF5x9p/wCqvWdM6r1qn7n/ACWyR2KMzuWRA3DiCOcPf+qvFBAIYo4R5MTGsHUBYL3MmZVlOUvM7lkkuxnzpnWDOmZUJM+dM6wZ0zoDLK/UoetcpGR2pRNaUBpZkXxdEBtURUvGdSiKIKXjGpAfV0ulksgF0ulksgF0ulksgF0ulksgF0ulksgOZ90TDtHVR1I8mduV3z27Ow9iYJLrb6laeHuG6akc4C74CJW79W3suqXgkvk+pbGEnmp22M3Fw5IOlZeR5/7j/wAxV14M0meVjeZvhu6hsVSoY/Dd8935iuj8DKSzHTH5Ryt6grYueWm/cijHNNexZEulkssU0xdLpZLIBdLpZLIBdLpZLIBdLpZLIDx51KLrSpR41KLrQgI+6JZeqAb1EFLxN1KMoWqagj1KQY8i9yLY0aaNAa+ReZFs6NNGgNbIvci2NGmjQGvkTItjRpo0Br5EyLY0aaNAac9OHtcw6w4EELk0FMYJ5ID/AEpC0fNvdvYQuy6Nc54cYfoqtk41NnbY/Ob/AOj2Lswc8s7bnNiY3hcquHxEuIG1zyB1l2pddwuiEUMcY+S0X61zzgXh+mqmj5MZMjvt1f8A3QuraNWxs7yUdiMNGyua+RMi2NGmjXCdRrZF7kWxo00aA1siZFs5E0aA18iZFsaNNGgNfImRbGjTIgNSRmpRVa1TskepQ9a1ARWVF95UQEnQt2Kegj1KEpdRsdoNj6irDSawgPNGmjWzo00aA1tGmjWzo00aA1tGmjWzo00aA1tGmjWzo00aA1tGmjWzo00aA1tGq3w8wvSUpkAu+AiQdQ29l1bdGsdRSiRjo3bHgtKtGWVpohq6sUbua4ZaJ9SRrlcQ35oNv1+1XTRrzDMMbTxMgZ5MYsFtaNTOeeTkRGOVJGto00a2dGmjVCxraNNGtnRpo0BraNNGtnImjQGto00a2dGmjQGto00a2dGmjQGnLHqUJXN2qw1AsFX6521AReVFud737kQG9jNMYpi75EpL2np+UPt/FZ6CvtqKna2ibMwxv2bQRtad4VUrcMmpySQXx80jQSLdI5kBZGVjSvvjLVUo8R6VlGJ9KAtHGGpxhqq/fPpTvn0oC0cYanGGqr98+lO+fSgLRxhqcYaqv3z6U759KAtHGGpxhqq/fPpTvn0oC0cYanGGqr98+lO+fSgLRxhqcYaqv3z6U759KAtHGGpxhqq/fPpTvn0oC0cYanGGqr98+lO+fSgLRxhqcYaqv3z6U759KAtHGGpxhqq/fPpTvn0oC0cYavl1W0Ks98+lY34l0oCXrsQ5go6jpzPK1nyb3edzRt/T1rHS0ktQfFg5ed51MHr5/UrVhmGNgblHhOdre87Sf+AgNrRjcPsRfSIAiIgKLjv709ZUaURAeIiIAiIgCIiAIiIAiIgCIiAIiIAiIgCIiAIiID0Law3943rREB0CPYOoL6REAREQH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18" name="Picture 2" descr="http://t1.gstatic.com/images?q=tbn:ANd9GcRvTGKxlx2YtjlHvAUDqpts8P5oQBPCFREsANKySks0k1QShZWn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2708920"/>
            <a:ext cx="2390775" cy="1914525"/>
          </a:xfrm>
          <a:prstGeom prst="rect">
            <a:avLst/>
          </a:prstGeom>
          <a:noFill/>
        </p:spPr>
      </p:pic>
      <p:pic>
        <p:nvPicPr>
          <p:cNvPr id="19486" name="Picture 30" descr="http://t0.gstatic.com/images?q=tbn:ANd9GcRUNijZ2gt9fNv4r4EvsZTsp63xSftBaRocXBI4VFhFStUcTtfkWqdREDTH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3568" y="4653136"/>
            <a:ext cx="1981200" cy="11906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8" name="Picture 4" descr="http://t3.gstatic.com/images?q=tbn:ANd9GcTPbk6VQYYwr_OCb7uMGIcDX5It47HTjjZbdHtr__PQjT5vAp36Kw"/>
          <p:cNvPicPr>
            <a:picLocks noChangeAspect="1" noChangeArrowheads="1"/>
          </p:cNvPicPr>
          <p:nvPr/>
        </p:nvPicPr>
        <p:blipFill>
          <a:blip r:embed="rId2" cstate="print"/>
          <a:srcRect t="27442"/>
          <a:stretch>
            <a:fillRect/>
          </a:stretch>
        </p:blipFill>
        <p:spPr bwMode="auto">
          <a:xfrm>
            <a:off x="6228185" y="5273293"/>
            <a:ext cx="2915816" cy="1584707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052736"/>
          </a:xfrm>
        </p:spPr>
        <p:txBody>
          <a:bodyPr/>
          <a:lstStyle/>
          <a:p>
            <a:r>
              <a:rPr lang="cs-CZ" dirty="0" smtClean="0"/>
              <a:t>Procesor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196753"/>
            <a:ext cx="8229600" cy="4536504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Připojen </a:t>
            </a:r>
            <a:r>
              <a:rPr lang="cs-CZ" dirty="0"/>
              <a:t>k základní desce přes </a:t>
            </a:r>
            <a:r>
              <a:rPr lang="cs-CZ" dirty="0" smtClean="0">
                <a:solidFill>
                  <a:srgbClr val="7030A0"/>
                </a:solidFill>
              </a:rPr>
              <a:t>PATICI</a:t>
            </a:r>
            <a:r>
              <a:rPr lang="cs-CZ" dirty="0" smtClean="0"/>
              <a:t> (SOCKET)</a:t>
            </a:r>
          </a:p>
          <a:p>
            <a:r>
              <a:rPr lang="cs-CZ" dirty="0" smtClean="0"/>
              <a:t>"</a:t>
            </a:r>
            <a:r>
              <a:rPr lang="cs-CZ" dirty="0" smtClean="0">
                <a:solidFill>
                  <a:srgbClr val="7030A0"/>
                </a:solidFill>
              </a:rPr>
              <a:t>srdce</a:t>
            </a:r>
            <a:r>
              <a:rPr lang="cs-CZ" dirty="0"/>
              <a:t>" počítače - řídící jednotka počítače, hlavní výpočetní síla, </a:t>
            </a:r>
            <a:r>
              <a:rPr lang="cs-CZ" dirty="0" smtClean="0"/>
              <a:t>zpracovává a </a:t>
            </a:r>
            <a:r>
              <a:rPr lang="cs-CZ" dirty="0"/>
              <a:t>provádí instrukce </a:t>
            </a:r>
            <a:r>
              <a:rPr lang="cs-CZ" dirty="0" smtClean="0"/>
              <a:t>programů</a:t>
            </a:r>
          </a:p>
          <a:p>
            <a:r>
              <a:rPr lang="cs-CZ" dirty="0" smtClean="0"/>
              <a:t>existuje </a:t>
            </a:r>
            <a:r>
              <a:rPr lang="cs-CZ" dirty="0"/>
              <a:t>veliké množství procesorů - různí výrobci, jiné rychlosti (</a:t>
            </a:r>
            <a:r>
              <a:rPr lang="cs-CZ" dirty="0" smtClean="0"/>
              <a:t>frekvence)</a:t>
            </a:r>
          </a:p>
          <a:p>
            <a:r>
              <a:rPr lang="cs-CZ" dirty="0" smtClean="0"/>
              <a:t>existují </a:t>
            </a:r>
            <a:r>
              <a:rPr lang="cs-CZ" dirty="0"/>
              <a:t>různé druhy SOCKETŮ (podle typu </a:t>
            </a:r>
            <a:r>
              <a:rPr lang="cs-CZ" dirty="0" smtClean="0"/>
              <a:t>procesoru)</a:t>
            </a:r>
          </a:p>
          <a:p>
            <a:pPr lvl="1"/>
            <a:r>
              <a:rPr lang="cs-CZ" dirty="0" smtClean="0"/>
              <a:t>např</a:t>
            </a:r>
            <a:r>
              <a:rPr lang="cs-CZ" dirty="0"/>
              <a:t>.: Patice LGA 1155 - Intel </a:t>
            </a:r>
            <a:r>
              <a:rPr lang="cs-CZ" dirty="0" err="1"/>
              <a:t>Core</a:t>
            </a:r>
            <a:r>
              <a:rPr lang="cs-CZ" dirty="0"/>
              <a:t> i7/i5/i3 (2. generace)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/>
          <a:lstStyle/>
          <a:p>
            <a:r>
              <a:rPr lang="cs-CZ" dirty="0" err="1" smtClean="0"/>
              <a:t>Rrychlost</a:t>
            </a:r>
            <a:r>
              <a:rPr lang="cs-CZ" dirty="0" smtClean="0"/>
              <a:t> procesoru se uvádí v Hz ("hercích"), rychlosti dnešních CPU se uvádějí v řádech </a:t>
            </a:r>
            <a:r>
              <a:rPr lang="cs-CZ" dirty="0" err="1" smtClean="0">
                <a:solidFill>
                  <a:srgbClr val="7030A0"/>
                </a:solidFill>
              </a:rPr>
              <a:t>GHz</a:t>
            </a:r>
            <a:r>
              <a:rPr lang="cs-CZ" dirty="0" smtClean="0"/>
              <a:t> (G= giga 1 </a:t>
            </a:r>
            <a:r>
              <a:rPr lang="cs-CZ" dirty="0" err="1" smtClean="0"/>
              <a:t>GHz</a:t>
            </a:r>
            <a:r>
              <a:rPr lang="cs-CZ" dirty="0" smtClean="0"/>
              <a:t>= 1000 MHz).</a:t>
            </a:r>
          </a:p>
          <a:p>
            <a:r>
              <a:rPr lang="cs-CZ" dirty="0" smtClean="0"/>
              <a:t>Vyžaduje </a:t>
            </a:r>
            <a:r>
              <a:rPr lang="cs-CZ" dirty="0" smtClean="0">
                <a:solidFill>
                  <a:srgbClr val="7030A0"/>
                </a:solidFill>
              </a:rPr>
              <a:t>chlazení</a:t>
            </a:r>
            <a:r>
              <a:rPr lang="cs-CZ" dirty="0" smtClean="0"/>
              <a:t> - pasivní chlazení (chladič), aktivní chlazení (ventilátor).</a:t>
            </a:r>
          </a:p>
          <a:p>
            <a:endParaRPr lang="cs-CZ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24744"/>
          </a:xfrm>
        </p:spPr>
        <p:txBody>
          <a:bodyPr/>
          <a:lstStyle/>
          <a:p>
            <a:r>
              <a:rPr lang="cs-CZ" dirty="0" smtClean="0"/>
              <a:t>Procesor</a:t>
            </a:r>
            <a:endParaRPr lang="cs-CZ" dirty="0"/>
          </a:p>
        </p:txBody>
      </p:sp>
      <p:pic>
        <p:nvPicPr>
          <p:cNvPr id="20482" name="Picture 2" descr="http://t3.gstatic.com/images?q=tbn:ANd9GcSGSSeKzPw1k5W7kgrpXcNyYXiHH3BEAQZBZ_IVYv6VVFThGFGYd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4005064"/>
            <a:ext cx="3096344" cy="2331226"/>
          </a:xfrm>
          <a:prstGeom prst="rect">
            <a:avLst/>
          </a:prstGeom>
          <a:noFill/>
        </p:spPr>
      </p:pic>
      <p:pic>
        <p:nvPicPr>
          <p:cNvPr id="20484" name="Picture 4" descr="http://t0.gstatic.com/images?q=tbn:ANd9GcT-uVW0VdZFGf9fZ58Ywj1-97p-nSynE3VTZJ9JhOPN-AxTp9P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3573016"/>
            <a:ext cx="2781281" cy="264826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467</Words>
  <Application>Microsoft Office PowerPoint</Application>
  <PresentationFormat>Předvádění na obrazovce (4:3)</PresentationFormat>
  <Paragraphs>67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Motiv sady Office</vt:lpstr>
      <vt:lpstr>Hardware osobních počítačů</vt:lpstr>
      <vt:lpstr>Informace</vt:lpstr>
      <vt:lpstr>Počítačový zdroj</vt:lpstr>
      <vt:lpstr>Základní deska</vt:lpstr>
      <vt:lpstr>Snímek 5</vt:lpstr>
      <vt:lpstr>Konektory základní desky</vt:lpstr>
      <vt:lpstr>Výrobci základních desek</vt:lpstr>
      <vt:lpstr>Procesor</vt:lpstr>
      <vt:lpstr>Procesor</vt:lpstr>
      <vt:lpstr>Výrobci procesorů</vt:lpstr>
      <vt:lpstr>Operační paměť</vt:lpstr>
      <vt:lpstr>Počítačová bedna (case)</vt:lpstr>
      <vt:lpstr>Použité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Hardware osobních počítačů</dc:title>
  <dc:creator>Nataly</dc:creator>
  <cp:lastModifiedBy>Vojta</cp:lastModifiedBy>
  <cp:revision>21</cp:revision>
  <dcterms:created xsi:type="dcterms:W3CDTF">2012-02-16T18:21:16Z</dcterms:created>
  <dcterms:modified xsi:type="dcterms:W3CDTF">2013-04-15T12:36:01Z</dcterms:modified>
</cp:coreProperties>
</file>